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487" r:id="rId3"/>
    <p:sldId id="424" r:id="rId4"/>
    <p:sldId id="682" r:id="rId5"/>
    <p:sldId id="259" r:id="rId6"/>
    <p:sldId id="316" r:id="rId7"/>
    <p:sldId id="305" r:id="rId8"/>
    <p:sldId id="281" r:id="rId9"/>
    <p:sldId id="675" r:id="rId10"/>
    <p:sldId id="488" r:id="rId11"/>
    <p:sldId id="715" r:id="rId12"/>
    <p:sldId id="499" r:id="rId13"/>
    <p:sldId id="480" r:id="rId14"/>
    <p:sldId id="468" r:id="rId15"/>
    <p:sldId id="429" r:id="rId16"/>
    <p:sldId id="698" r:id="rId17"/>
    <p:sldId id="684" r:id="rId18"/>
    <p:sldId id="700" r:id="rId19"/>
    <p:sldId id="701" r:id="rId20"/>
    <p:sldId id="702" r:id="rId21"/>
    <p:sldId id="703" r:id="rId22"/>
    <p:sldId id="704" r:id="rId23"/>
    <p:sldId id="705" r:id="rId24"/>
    <p:sldId id="706" r:id="rId25"/>
    <p:sldId id="349" r:id="rId26"/>
    <p:sldId id="707" r:id="rId27"/>
    <p:sldId id="708" r:id="rId28"/>
    <p:sldId id="269" r:id="rId29"/>
    <p:sldId id="709" r:id="rId30"/>
    <p:sldId id="479" r:id="rId31"/>
    <p:sldId id="692" r:id="rId32"/>
    <p:sldId id="716" r:id="rId33"/>
    <p:sldId id="710" r:id="rId34"/>
    <p:sldId id="325" r:id="rId35"/>
    <p:sldId id="326" r:id="rId36"/>
    <p:sldId id="711" r:id="rId37"/>
    <p:sldId id="712" r:id="rId38"/>
    <p:sldId id="713" r:id="rId39"/>
    <p:sldId id="714" r:id="rId40"/>
    <p:sldId id="717" r:id="rId41"/>
    <p:sldId id="467" r:id="rId42"/>
    <p:sldId id="438" r:id="rId43"/>
    <p:sldId id="694" r:id="rId44"/>
    <p:sldId id="695" r:id="rId45"/>
    <p:sldId id="719" r:id="rId46"/>
    <p:sldId id="720" r:id="rId47"/>
    <p:sldId id="427" r:id="rId48"/>
    <p:sldId id="428" r:id="rId49"/>
    <p:sldId id="448" r:id="rId50"/>
    <p:sldId id="71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10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290152087153"/>
          <c:y val="7.3590270800719601E-2"/>
          <c:w val="0.618692158343221"/>
          <c:h val="0.63096030281081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 Link Strength (I)</c:v>
                </c:pt>
              </c:strCache>
            </c:strRef>
          </c:tx>
          <c:invertIfNegative val="0"/>
          <c:cat>
            <c:strRef>
              <c:f>Sheet1!$A$4:$A$11</c:f>
              <c:strCache>
                <c:ptCount val="8"/>
                <c:pt idx="0">
                  <c:v>PPT&gt;15mm</c:v>
                </c:pt>
                <c:pt idx="1">
                  <c:v>5mm&lt;PPT&lt;15mm</c:v>
                </c:pt>
                <c:pt idx="2">
                  <c:v>2mm&lt;PPT&lt;5mm</c:v>
                </c:pt>
                <c:pt idx="3">
                  <c:v>PPT &lt; 2mm</c:v>
                </c:pt>
                <c:pt idx="4">
                  <c:v>0.5-1 days dry</c:v>
                </c:pt>
                <c:pt idx="5">
                  <c:v>1-3 days dry</c:v>
                </c:pt>
                <c:pt idx="6">
                  <c:v>3-6 days dry</c:v>
                </c:pt>
                <c:pt idx="7">
                  <c:v>&gt;6 days dry</c:v>
                </c:pt>
              </c:strCache>
            </c:strRef>
          </c:cat>
          <c:val>
            <c:numRef>
              <c:f>Sheet1!$B$4:$B$11</c:f>
            </c:numRef>
          </c:val>
          <c:extLst>
            <c:ext xmlns:c16="http://schemas.microsoft.com/office/drawing/2014/chart" uri="{C3380CC4-5D6E-409C-BE32-E72D297353CC}">
              <c16:uniqueId val="{00000000-6AEE-9A42-B892-AD5EE2DFB2F5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Total T/I</c:v>
                </c:pt>
              </c:strCache>
            </c:strRef>
          </c:tx>
          <c:invertIfNegative val="0"/>
          <c:cat>
            <c:strRef>
              <c:f>Sheet1!$A$4:$A$11</c:f>
              <c:strCache>
                <c:ptCount val="8"/>
                <c:pt idx="0">
                  <c:v>PPT&gt;15mm</c:v>
                </c:pt>
                <c:pt idx="1">
                  <c:v>5mm&lt;PPT&lt;15mm</c:v>
                </c:pt>
                <c:pt idx="2">
                  <c:v>2mm&lt;PPT&lt;5mm</c:v>
                </c:pt>
                <c:pt idx="3">
                  <c:v>PPT &lt; 2mm</c:v>
                </c:pt>
                <c:pt idx="4">
                  <c:v>0.5-1 days dry</c:v>
                </c:pt>
                <c:pt idx="5">
                  <c:v>1-3 days dry</c:v>
                </c:pt>
                <c:pt idx="6">
                  <c:v>3-6 days dry</c:v>
                </c:pt>
                <c:pt idx="7">
                  <c:v>&gt;6 days dry</c:v>
                </c:pt>
              </c:strCache>
            </c:strRef>
          </c:cat>
          <c:val>
            <c:numRef>
              <c:f>Sheet1!$C$4:$C$11</c:f>
            </c:numRef>
          </c:val>
          <c:extLst>
            <c:ext xmlns:c16="http://schemas.microsoft.com/office/drawing/2014/chart" uri="{C3380CC4-5D6E-409C-BE32-E72D297353CC}">
              <c16:uniqueId val="{00000001-6AEE-9A42-B892-AD5EE2DFB2F5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Average I(X;Y)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trendline>
            <c:spPr>
              <a:ln w="31750">
                <a:solidFill>
                  <a:schemeClr val="accent2"/>
                </a:solidFill>
                <a:prstDash val="sysDash"/>
              </a:ln>
            </c:spPr>
            <c:trendlineType val="linear"/>
            <c:dispRSqr val="0"/>
            <c:dispEq val="0"/>
          </c:trendline>
          <c:cat>
            <c:strRef>
              <c:f>Sheet1!$A$4:$A$11</c:f>
              <c:strCache>
                <c:ptCount val="8"/>
                <c:pt idx="0">
                  <c:v>PPT&gt;15mm</c:v>
                </c:pt>
                <c:pt idx="1">
                  <c:v>5mm&lt;PPT&lt;15mm</c:v>
                </c:pt>
                <c:pt idx="2">
                  <c:v>2mm&lt;PPT&lt;5mm</c:v>
                </c:pt>
                <c:pt idx="3">
                  <c:v>PPT &lt; 2mm</c:v>
                </c:pt>
                <c:pt idx="4">
                  <c:v>0.5-1 days dry</c:v>
                </c:pt>
                <c:pt idx="5">
                  <c:v>1-3 days dry</c:v>
                </c:pt>
                <c:pt idx="6">
                  <c:v>3-6 days dry</c:v>
                </c:pt>
                <c:pt idx="7">
                  <c:v>&gt;6 days dry</c:v>
                </c:pt>
              </c:strCache>
            </c:strRef>
          </c:cat>
          <c:val>
            <c:numRef>
              <c:f>Sheet1!$D$4:$D$11</c:f>
              <c:numCache>
                <c:formatCode>General</c:formatCode>
                <c:ptCount val="8"/>
                <c:pt idx="0">
                  <c:v>0.255714285714286</c:v>
                </c:pt>
                <c:pt idx="1">
                  <c:v>0.20163265306122399</c:v>
                </c:pt>
                <c:pt idx="2">
                  <c:v>0.225510204081633</c:v>
                </c:pt>
                <c:pt idx="3">
                  <c:v>0.16714285714285701</c:v>
                </c:pt>
                <c:pt idx="4">
                  <c:v>0.139591836734694</c:v>
                </c:pt>
                <c:pt idx="5">
                  <c:v>0.104489795918367</c:v>
                </c:pt>
                <c:pt idx="6">
                  <c:v>9.97959183673469E-2</c:v>
                </c:pt>
                <c:pt idx="7">
                  <c:v>5.8775510204081602E-2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EE-9A42-B892-AD5EE2DFB2F5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Average T/I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cat>
            <c:strRef>
              <c:f>Sheet1!$A$4:$A$11</c:f>
              <c:strCache>
                <c:ptCount val="8"/>
                <c:pt idx="0">
                  <c:v>PPT&gt;15mm</c:v>
                </c:pt>
                <c:pt idx="1">
                  <c:v>5mm&lt;PPT&lt;15mm</c:v>
                </c:pt>
                <c:pt idx="2">
                  <c:v>2mm&lt;PPT&lt;5mm</c:v>
                </c:pt>
                <c:pt idx="3">
                  <c:v>PPT &lt; 2mm</c:v>
                </c:pt>
                <c:pt idx="4">
                  <c:v>0.5-1 days dry</c:v>
                </c:pt>
                <c:pt idx="5">
                  <c:v>1-3 days dry</c:v>
                </c:pt>
                <c:pt idx="6">
                  <c:v>3-6 days dry</c:v>
                </c:pt>
                <c:pt idx="7">
                  <c:v>&gt;6 days dry</c:v>
                </c:pt>
              </c:strCache>
            </c:strRef>
          </c:cat>
          <c:val>
            <c:numRef>
              <c:f>Sheet1!$E$4:$E$11</c:f>
              <c:numCache>
                <c:formatCode>General</c:formatCode>
                <c:ptCount val="8"/>
                <c:pt idx="0">
                  <c:v>0.10285714285714299</c:v>
                </c:pt>
                <c:pt idx="1">
                  <c:v>0.109591836734694</c:v>
                </c:pt>
                <c:pt idx="2">
                  <c:v>9.8367346938775496E-2</c:v>
                </c:pt>
                <c:pt idx="3">
                  <c:v>0.116734693877551</c:v>
                </c:pt>
                <c:pt idx="4">
                  <c:v>0.10877551020408199</c:v>
                </c:pt>
                <c:pt idx="5">
                  <c:v>0.10244897959183701</c:v>
                </c:pt>
                <c:pt idx="6">
                  <c:v>0.106530612244898</c:v>
                </c:pt>
                <c:pt idx="7">
                  <c:v>0.13102040816326499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EE-9A42-B892-AD5EE2DFB2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2132312952"/>
        <c:axId val="-2132314824"/>
      </c:barChart>
      <c:catAx>
        <c:axId val="-213231295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2132314824"/>
        <c:crosses val="autoZero"/>
        <c:auto val="1"/>
        <c:lblAlgn val="ctr"/>
        <c:lblOffset val="100"/>
        <c:noMultiLvlLbl val="0"/>
      </c:catAx>
      <c:valAx>
        <c:axId val="-21323148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3231295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21979764449598"/>
          <c:y val="0.21542667965948301"/>
          <c:w val="0.38356164383561597"/>
          <c:h val="0.120133647982429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48.emf"/><Relationship Id="rId7" Type="http://schemas.openxmlformats.org/officeDocument/2006/relationships/image" Target="../media/image55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4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D0B74-76FE-FE4B-93A9-221CD337E54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DF8C4-68FA-AB4E-AC93-0F33F0766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81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http://</a:t>
            </a:r>
            <a:r>
              <a:rPr lang="en-US" sz="1200" dirty="0" err="1"/>
              <a:t>monkeybuddha.blogspot.com</a:t>
            </a:r>
            <a:r>
              <a:rPr lang="en-US" sz="1200" dirty="0"/>
              <a:t>/2006_05_01_archive.html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Konar</a:t>
            </a:r>
            <a:r>
              <a:rPr lang="en-US" sz="1200" dirty="0"/>
              <a:t> et al 2012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www.complexityexplorer.org</a:t>
            </a:r>
            <a:r>
              <a:rPr lang="en-US" sz="1200" dirty="0"/>
              <a:t>/news/26-the-web-of-life-and-the-ecological-human-in-summary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2A869-4DF6-E540-964A-FD909378D6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F8C4-68FA-AB4E-AC93-0F33F0766D1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2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normalized</a:t>
            </a:r>
            <a:r>
              <a:rPr lang="en-US" baseline="0" dirty="0"/>
              <a:t> data and 1D </a:t>
            </a:r>
            <a:r>
              <a:rPr lang="en-US" baseline="0" dirty="0" err="1"/>
              <a:t>pdfs</a:t>
            </a:r>
            <a:r>
              <a:rPr lang="en-US" baseline="0" dirty="0"/>
              <a:t> for range of Mo conditions (and Mo equivalents for Redwood and St. Croix), associated entropy</a:t>
            </a:r>
          </a:p>
          <a:p>
            <a:endParaRPr lang="en-US" baseline="0" dirty="0"/>
          </a:p>
          <a:p>
            <a:r>
              <a:rPr lang="en-US" baseline="0" dirty="0"/>
              <a:t>method: kernel density estimation, N=50, n=10,000 data points</a:t>
            </a:r>
          </a:p>
          <a:p>
            <a:r>
              <a:rPr lang="en-US" baseline="0" dirty="0"/>
              <a:t>*for each of 13 cases: got rid of outliers for </a:t>
            </a:r>
            <a:r>
              <a:rPr lang="en-US" baseline="0" dirty="0" err="1"/>
              <a:t>M_inc</a:t>
            </a:r>
            <a:r>
              <a:rPr lang="en-US" baseline="0" dirty="0"/>
              <a:t> and upper outliers for C</a:t>
            </a:r>
          </a:p>
          <a:p>
            <a:r>
              <a:rPr lang="en-US" baseline="0" dirty="0"/>
              <a:t>*normalization: normalize log(Q) separately for each site to be between [0 1], normalize other variables according to overall max and min values to between [0 1]</a:t>
            </a:r>
          </a:p>
          <a:p>
            <a:endParaRPr lang="en-US" baseline="0" dirty="0"/>
          </a:p>
          <a:p>
            <a:r>
              <a:rPr lang="en-US" baseline="0" dirty="0"/>
              <a:t>Chippewa cases shown in colors, Redwood gray, St. Croix black</a:t>
            </a:r>
          </a:p>
          <a:p>
            <a:endParaRPr lang="en-US" baseline="0" dirty="0"/>
          </a:p>
          <a:p>
            <a:r>
              <a:rPr lang="en-US" baseline="0" dirty="0"/>
              <a:t>notes: </a:t>
            </a:r>
          </a:p>
          <a:p>
            <a:r>
              <a:rPr lang="en-US" baseline="0" dirty="0"/>
              <a:t>although Q differs by order of magnitude between cases, similar </a:t>
            </a:r>
            <a:r>
              <a:rPr lang="en-US" baseline="0" dirty="0" err="1"/>
              <a:t>pdf</a:t>
            </a:r>
            <a:r>
              <a:rPr lang="en-US" baseline="0" dirty="0"/>
              <a:t> among three sites once normalized, similar entropies between sites</a:t>
            </a:r>
          </a:p>
          <a:p>
            <a:r>
              <a:rPr lang="en-US" baseline="0" dirty="0"/>
              <a:t>C has bimodal distribution for many cases – represents 2 states where mussels are dynamic at beginning and then either extirpate or become stable</a:t>
            </a:r>
          </a:p>
          <a:p>
            <a:r>
              <a:rPr lang="en-US" baseline="0" dirty="0"/>
              <a:t>However, for high Mo Chippewa cases (warm colors), mussel population immediately wipes out C, and H(C ) = 0 == C is no longer variable</a:t>
            </a:r>
          </a:p>
          <a:p>
            <a:r>
              <a:rPr lang="en-US" baseline="0" dirty="0"/>
              <a:t>S always very low for St. Croix (H(S)=0 for St. Croix – black diamond), more spread for Redwood (highly variable sediment)</a:t>
            </a:r>
          </a:p>
          <a:p>
            <a:r>
              <a:rPr lang="en-US" baseline="0" dirty="0" err="1"/>
              <a:t>M_inc</a:t>
            </a:r>
            <a:r>
              <a:rPr lang="en-US" baseline="0" dirty="0"/>
              <a:t> most variable for St. Croix (largest </a:t>
            </a:r>
            <a:r>
              <a:rPr lang="en-US" baseline="0" dirty="0" err="1"/>
              <a:t>postitive</a:t>
            </a:r>
            <a:r>
              <a:rPr lang="en-US" baseline="0" dirty="0"/>
              <a:t> increments compared to other cases – highest H(</a:t>
            </a:r>
            <a:r>
              <a:rPr lang="en-US" baseline="0" dirty="0" err="1"/>
              <a:t>Minc</a:t>
            </a:r>
            <a:r>
              <a:rPr lang="en-US" baseline="0" dirty="0"/>
              <a:t>)), very low H(</a:t>
            </a:r>
            <a:r>
              <a:rPr lang="en-US" baseline="0" dirty="0" err="1"/>
              <a:t>M_inc</a:t>
            </a:r>
            <a:r>
              <a:rPr lang="en-US" baseline="0" dirty="0"/>
              <a:t>) for low Mo cases and Redwood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DB69B-062C-5B48-BFDB-12F4F0A8D2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9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figures (note</a:t>
            </a:r>
            <a:r>
              <a:rPr lang="en-US" baseline="0" dirty="0"/>
              <a:t> Q is now on top, </a:t>
            </a:r>
            <a:r>
              <a:rPr lang="en-US" baseline="0" dirty="0" err="1"/>
              <a:t>M_inc</a:t>
            </a:r>
            <a:r>
              <a:rPr lang="en-US" baseline="0" dirty="0"/>
              <a:t> on bottom</a:t>
            </a:r>
            <a:r>
              <a:rPr lang="en-US" dirty="0"/>
              <a:t>) for different</a:t>
            </a:r>
            <a:r>
              <a:rPr lang="en-US" baseline="0" dirty="0"/>
              <a:t> cases: lagged mutual information (top) and T/I (bottom)</a:t>
            </a:r>
          </a:p>
          <a:p>
            <a:endParaRPr lang="en-US" baseline="0" dirty="0"/>
          </a:p>
          <a:p>
            <a:r>
              <a:rPr lang="en-US" baseline="0" dirty="0"/>
              <a:t>Chippewa Mo=.15 very similar to Redwood extirpation case</a:t>
            </a:r>
          </a:p>
          <a:p>
            <a:r>
              <a:rPr lang="en-US" baseline="0" dirty="0"/>
              <a:t>Chippewa Mo=7 not as similar to St. Croix healthy case – C is more dynamic in St. Croix case, still influences </a:t>
            </a:r>
            <a:r>
              <a:rPr lang="en-US" baseline="0" dirty="0" err="1"/>
              <a:t>M_inc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we observe completely connected network for the dynamic case for Chippewa, and very redundant (low T/I) links.  For low Mo cases, </a:t>
            </a:r>
            <a:r>
              <a:rPr lang="en-US" baseline="0" dirty="0" err="1"/>
              <a:t>M_inc</a:t>
            </a:r>
            <a:r>
              <a:rPr lang="en-US" baseline="0" dirty="0"/>
              <a:t> has no influence on other nodes, and links between C and S are more unique.  For high Mo cases, S and C have no (or less) influence on </a:t>
            </a:r>
            <a:r>
              <a:rPr lang="en-US" baseline="0" dirty="0" err="1"/>
              <a:t>M_inc</a:t>
            </a:r>
            <a:r>
              <a:rPr lang="en-US" baseline="0" dirty="0"/>
              <a:t>.  C</a:t>
            </a:r>
            <a:r>
              <a:rPr lang="en-US" baseline="0" dirty="0">
                <a:sym typeface="Wingdings"/>
              </a:rPr>
              <a:t>C self-link is completely unique (since it is the only link)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DB69B-062C-5B48-BFDB-12F4F0A8D23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2A869-4DF6-E540-964A-FD909378D6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2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2A869-4DF6-E540-964A-FD909378D6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70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second, we’ll consider</a:t>
            </a:r>
            <a:r>
              <a:rPr lang="en-US" baseline="0" dirty="0"/>
              <a:t> framework where time series variables are nodes in a network.  we want to draw links between these nodes – links should have a certain strength, time scale of interaction, and could be redundant due to other links or feedback, or work together with other links in a synergistic way.  back to the question – how to identify these links that represent interactions? -IT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2A869-4DF6-E540-964A-FD909378D6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39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a single “target” node, we can estimate a </a:t>
            </a:r>
            <a:r>
              <a:rPr lang="en-US" baseline="0" dirty="0" err="1"/>
              <a:t>pdf</a:t>
            </a:r>
            <a:r>
              <a:rPr lang="en-US" baseline="0" dirty="0"/>
              <a:t> and compute its entropy, or it’s uncertainty.  top view shows nodes, bottom illustrates values of entropy</a:t>
            </a:r>
          </a:p>
          <a:p>
            <a:r>
              <a:rPr lang="en-US" baseline="0" dirty="0"/>
              <a:t>if we add some lagged “source node”, the mutual information is the reduction in uncertainty of the target given knowledge of the source, “entropy overlap”</a:t>
            </a:r>
          </a:p>
          <a:p>
            <a:r>
              <a:rPr lang="en-US" baseline="0" dirty="0"/>
              <a:t>If we condition that information on an additional source, say the history of the target node itself, we get a further reduction in uncertainty with conditional mutual info, in this case TE.</a:t>
            </a:r>
          </a:p>
          <a:p>
            <a:r>
              <a:rPr lang="en-US" baseline="0" dirty="0"/>
              <a:t>the shared information between both source nodes to the target is the total mutual information, which is what we’ll be working with further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2A869-4DF6-E540-964A-FD909378D6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5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Specifically,</a:t>
            </a:r>
            <a:r>
              <a:rPr lang="en-US" baseline="0" dirty="0"/>
              <a:t> we are considering the total shared shared information from two lagged sources to a target as a joint link.</a:t>
            </a:r>
          </a:p>
          <a:p>
            <a:r>
              <a:rPr lang="en-US" baseline="0" dirty="0"/>
              <a:t>This measure quantifies the reduction in uncertainty (or entropy) of a target, given knowledge of two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3621-7493-5D42-9843-19E97E4914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28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2A869-4DF6-E540-964A-FD909378D6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3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2A869-4DF6-E540-964A-FD909378D6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1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still use </a:t>
            </a:r>
            <a:r>
              <a:rPr lang="en-US" dirty="0" err="1"/>
              <a:t>decomp</a:t>
            </a:r>
            <a:r>
              <a:rPr lang="en-US" dirty="0"/>
              <a:t> to gage overall uniqueness</a:t>
            </a:r>
            <a:r>
              <a:rPr lang="en-US" baseline="0" dirty="0"/>
              <a:t> of a link</a:t>
            </a:r>
          </a:p>
          <a:p>
            <a:r>
              <a:rPr lang="en-US" baseline="0" dirty="0"/>
              <a:t>T/I minimized over all sources is a conservative measure of the uniqueness + synergy of a source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3674B-2479-624B-AB2C-538916C27A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6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4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7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6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7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8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3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9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9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E72C4-62C5-3D4E-AB16-CAD9D6FA84AD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50B5C-E411-7C48-8663-D72C0386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4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ydroComplexity/TIPNet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4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e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50.emf"/><Relationship Id="rId2" Type="http://schemas.openxmlformats.org/officeDocument/2006/relationships/tags" Target="../tags/tag5.xml"/><Relationship Id="rId16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46.emf"/><Relationship Id="rId11" Type="http://schemas.openxmlformats.org/officeDocument/2006/relationships/image" Target="../media/image47.emf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49.emf"/><Relationship Id="rId10" Type="http://schemas.openxmlformats.org/officeDocument/2006/relationships/oleObject" Target="../embeddings/oleObject13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2.emf"/><Relationship Id="rId1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oleObject" Target="../embeddings/oleObject20.bin"/><Relationship Id="rId18" Type="http://schemas.openxmlformats.org/officeDocument/2006/relationships/oleObject" Target="../embeddings/oleObject22.bin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55.emf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8.emf"/><Relationship Id="rId17" Type="http://schemas.openxmlformats.org/officeDocument/2006/relationships/image" Target="../media/image59.emf"/><Relationship Id="rId25" Type="http://schemas.openxmlformats.org/officeDocument/2006/relationships/image" Target="../media/image57.emf"/><Relationship Id="rId2" Type="http://schemas.openxmlformats.org/officeDocument/2006/relationships/tags" Target="../tags/tag6.xml"/><Relationship Id="rId16" Type="http://schemas.openxmlformats.org/officeDocument/2006/relationships/image" Target="../media/image50.emf"/><Relationship Id="rId20" Type="http://schemas.openxmlformats.org/officeDocument/2006/relationships/oleObject" Target="../embeddings/oleObject23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19.bin"/><Relationship Id="rId24" Type="http://schemas.openxmlformats.org/officeDocument/2006/relationships/oleObject" Target="../embeddings/oleObject25.bin"/><Relationship Id="rId5" Type="http://schemas.openxmlformats.org/officeDocument/2006/relationships/image" Target="../media/image45.emf"/><Relationship Id="rId15" Type="http://schemas.openxmlformats.org/officeDocument/2006/relationships/oleObject" Target="../embeddings/oleObject21.bin"/><Relationship Id="rId23" Type="http://schemas.openxmlformats.org/officeDocument/2006/relationships/image" Target="../media/image56.emf"/><Relationship Id="rId10" Type="http://schemas.openxmlformats.org/officeDocument/2006/relationships/image" Target="../media/image47.emf"/><Relationship Id="rId19" Type="http://schemas.openxmlformats.org/officeDocument/2006/relationships/image" Target="../media/image54.emf"/><Relationship Id="rId4" Type="http://schemas.openxmlformats.org/officeDocument/2006/relationships/notesSlide" Target="../notesSlides/notesSlide8.xml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49.emf"/><Relationship Id="rId22" Type="http://schemas.openxmlformats.org/officeDocument/2006/relationships/oleObject" Target="../embeddings/oleObject2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emf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60.emf"/><Relationship Id="rId10" Type="http://schemas.openxmlformats.org/officeDocument/2006/relationships/image" Target="../media/image63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6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oleObject" Target="../embeddings/oleObject31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emf"/><Relationship Id="rId12" Type="http://schemas.openxmlformats.org/officeDocument/2006/relationships/image" Target="../media/image71.emf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4.emf"/><Relationship Id="rId11" Type="http://schemas.openxmlformats.org/officeDocument/2006/relationships/image" Target="../media/image70.e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69.png"/><Relationship Id="rId4" Type="http://schemas.openxmlformats.org/officeDocument/2006/relationships/image" Target="../media/image67.emf"/><Relationship Id="rId9" Type="http://schemas.openxmlformats.org/officeDocument/2006/relationships/image" Target="../media/image65.emf"/><Relationship Id="rId14" Type="http://schemas.openxmlformats.org/officeDocument/2006/relationships/image" Target="../media/image6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emf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3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hyperlink" Target="https://github.com/HydroComplexity/TIPN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91.png"/><Relationship Id="rId4" Type="http://schemas.openxmlformats.org/officeDocument/2006/relationships/image" Target="../media/image9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07.emf"/><Relationship Id="rId5" Type="http://schemas.openxmlformats.org/officeDocument/2006/relationships/image" Target="../media/image106.png"/><Relationship Id="rId4" Type="http://schemas.openxmlformats.org/officeDocument/2006/relationships/image" Target="../media/image10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0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27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0.emf"/><Relationship Id="rId4" Type="http://schemas.openxmlformats.org/officeDocument/2006/relationships/image" Target="../media/image12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12" Type="http://schemas.openxmlformats.org/officeDocument/2006/relationships/image" Target="../media/image27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emf"/><Relationship Id="rId5" Type="http://schemas.openxmlformats.org/officeDocument/2006/relationships/image" Target="../media/image20.png"/><Relationship Id="rId10" Type="http://schemas.openxmlformats.org/officeDocument/2006/relationships/image" Target="../media/image25.em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allison.goodwell@ucdenver.edu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ydroComplexity/TIPN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7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4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6.emf"/><Relationship Id="rId5" Type="http://schemas.openxmlformats.org/officeDocument/2006/relationships/image" Target="../media/image33.emf"/><Relationship Id="rId15" Type="http://schemas.openxmlformats.org/officeDocument/2006/relationships/image" Target="../media/image38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5.emf"/><Relationship Id="rId1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45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emf"/><Relationship Id="rId11" Type="http://schemas.openxmlformats.org/officeDocument/2006/relationships/image" Target="../media/image44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3.emf"/><Relationship Id="rId4" Type="http://schemas.openxmlformats.org/officeDocument/2006/relationships/notesSlide" Target="../notesSlides/notesSlide6.xml"/><Relationship Id="rId9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6624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Temporal Information Partitioning Networks (</a:t>
            </a:r>
            <a:r>
              <a:rPr lang="en-US" dirty="0" err="1"/>
              <a:t>TIPNets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421605"/>
            <a:ext cx="7445603" cy="1678570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A star-studded tutorial </a:t>
            </a:r>
            <a:r>
              <a:rPr lang="en-US" sz="2200" b="1" dirty="0"/>
              <a:t>Coming NOW</a:t>
            </a:r>
            <a:r>
              <a:rPr lang="en-US" sz="2200" dirty="0"/>
              <a:t> </a:t>
            </a:r>
          </a:p>
          <a:p>
            <a:r>
              <a:rPr lang="en-US" sz="2200" dirty="0"/>
              <a:t>to the Second Workshop on Information Theory in the Geosciences</a:t>
            </a:r>
          </a:p>
          <a:p>
            <a:r>
              <a:rPr lang="en-US" sz="2200" dirty="0"/>
              <a:t>5/19/2018</a:t>
            </a:r>
          </a:p>
          <a:p>
            <a:r>
              <a:rPr lang="en-US" sz="2200" dirty="0"/>
              <a:t>Allison </a:t>
            </a:r>
            <a:r>
              <a:rPr lang="en-US" sz="2200" dirty="0" err="1"/>
              <a:t>Goodwell</a:t>
            </a:r>
            <a:r>
              <a:rPr lang="en-US" sz="2200" dirty="0"/>
              <a:t> and Praveen Kumar</a:t>
            </a:r>
          </a:p>
        </p:txBody>
      </p:sp>
      <p:pic>
        <p:nvPicPr>
          <p:cNvPr id="4" name="Picture 3" descr="IMG_1035.JPG">
            <a:extLst>
              <a:ext uri="{FF2B5EF4-FFF2-40B4-BE49-F238E27FC236}">
                <a16:creationId xmlns:a16="http://schemas.microsoft.com/office/drawing/2014/main" id="{C58A05E9-FFD6-DB4F-8791-502125D3E4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7832" y="2055473"/>
            <a:ext cx="5665109" cy="2227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Fig_spatial_4.eps">
            <a:extLst>
              <a:ext uri="{FF2B5EF4-FFF2-40B4-BE49-F238E27FC236}">
                <a16:creationId xmlns:a16="http://schemas.microsoft.com/office/drawing/2014/main" id="{AD0D9698-7CA6-EC4F-A924-2FC4AE700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022" y="2194297"/>
            <a:ext cx="3388209" cy="19152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4FB3E6-9500-4643-BAB7-718AB4AAA062}"/>
              </a:ext>
            </a:extLst>
          </p:cNvPr>
          <p:cNvSpPr/>
          <p:nvPr/>
        </p:nvSpPr>
        <p:spPr>
          <a:xfrm>
            <a:off x="1509948" y="6008166"/>
            <a:ext cx="5782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https://github.com/HydroComplexity/TIPNet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419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818" y="65415"/>
            <a:ext cx="7623175" cy="1143000"/>
          </a:xfrm>
        </p:spPr>
        <p:txBody>
          <a:bodyPr>
            <a:normAutofit/>
          </a:bodyPr>
          <a:lstStyle/>
          <a:p>
            <a:r>
              <a:rPr lang="en-US" dirty="0"/>
              <a:t>information can be </a:t>
            </a:r>
            <a:r>
              <a:rPr lang="en-US" i="1" dirty="0"/>
              <a:t>partitioned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698502" y="1997077"/>
          <a:ext cx="745966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82" name="Equation" r:id="rId5" imgW="4660900" imgH="215900" progId="Equation.3">
                  <p:embed/>
                </p:oleObj>
              </mc:Choice>
              <mc:Fallback>
                <p:oleObj name="Equation" r:id="rId5" imgW="4660900" imgH="2159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502" y="1997077"/>
                        <a:ext cx="7459663" cy="3730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841770" y="2613913"/>
            <a:ext cx="155657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redundant: overlapping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368263" y="2621280"/>
            <a:ext cx="231853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synergistic: provided by sources together</a:t>
            </a:r>
          </a:p>
        </p:txBody>
      </p:sp>
      <p:sp>
        <p:nvSpPr>
          <p:cNvPr id="22" name="Left Brace 21"/>
          <p:cNvSpPr/>
          <p:nvPr/>
        </p:nvSpPr>
        <p:spPr>
          <a:xfrm rot="16200000">
            <a:off x="5521858" y="1790227"/>
            <a:ext cx="344557" cy="1450274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 rot="16200000">
            <a:off x="7260181" y="1781716"/>
            <a:ext cx="298068" cy="1497905"/>
          </a:xfrm>
          <a:prstGeom prst="leftBrac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916606" y="1069915"/>
            <a:ext cx="1793655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(Williams and Beer, 2011)</a:t>
            </a:r>
          </a:p>
        </p:txBody>
      </p:sp>
      <p:pic>
        <p:nvPicPr>
          <p:cNvPr id="5" name="Picture 4" descr="Venn_TotalI_segment.eps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125" b="29747"/>
          <a:stretch/>
        </p:blipFill>
        <p:spPr>
          <a:xfrm>
            <a:off x="420482" y="928800"/>
            <a:ext cx="1955800" cy="112058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09263" y="2400222"/>
            <a:ext cx="2060709" cy="2687940"/>
            <a:chOff x="471188" y="2398654"/>
            <a:chExt cx="2060709" cy="268794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188" y="3166388"/>
              <a:ext cx="2060709" cy="1920206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>
              <a:off x="1333500" y="2398654"/>
              <a:ext cx="114300" cy="77473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2B93-B11C-244A-BE1D-E544FB1B7E8F}" type="slidenum">
              <a:rPr lang="en-US" smtClean="0"/>
              <a:t>10</a:t>
            </a:fld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2369973" y="2366885"/>
            <a:ext cx="2406279" cy="4050979"/>
            <a:chOff x="2369973" y="2366885"/>
            <a:chExt cx="2406279" cy="4050979"/>
          </a:xfrm>
        </p:grpSpPr>
        <p:grpSp>
          <p:nvGrpSpPr>
            <p:cNvPr id="64" name="Group 63"/>
            <p:cNvGrpSpPr/>
            <p:nvPr/>
          </p:nvGrpSpPr>
          <p:grpSpPr>
            <a:xfrm>
              <a:off x="2369973" y="2366885"/>
              <a:ext cx="2406279" cy="3589314"/>
              <a:chOff x="2369973" y="2366885"/>
              <a:chExt cx="2406279" cy="358931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523403" y="2591822"/>
                <a:ext cx="2008003" cy="584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/>
                  <a:t>unique:  from each source individually</a:t>
                </a:r>
              </a:p>
            </p:txBody>
          </p:sp>
          <p:sp>
            <p:nvSpPr>
              <p:cNvPr id="32" name="Left Brace 31"/>
              <p:cNvSpPr/>
              <p:nvPr/>
            </p:nvSpPr>
            <p:spPr>
              <a:xfrm rot="16200000">
                <a:off x="3430238" y="1306620"/>
                <a:ext cx="285750" cy="2406279"/>
              </a:xfrm>
              <a:prstGeom prst="leftBrace">
                <a:avLst>
                  <a:gd name="adj1" fmla="val 8333"/>
                  <a:gd name="adj2" fmla="val 49669"/>
                </a:avLst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2523403" y="3370971"/>
                <a:ext cx="1750822" cy="2585228"/>
                <a:chOff x="-1608102" y="3932641"/>
                <a:chExt cx="1750822" cy="2585228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-1608102" y="3932641"/>
                  <a:ext cx="1750822" cy="2585228"/>
                  <a:chOff x="2933700" y="3352800"/>
                  <a:chExt cx="1750822" cy="2585228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2933700" y="3352800"/>
                    <a:ext cx="1750822" cy="2585228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3173583" y="4191000"/>
                    <a:ext cx="353822" cy="15113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4090720" y="4191000"/>
                    <a:ext cx="353822" cy="1511300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3" name="Picture 2" descr="Fig_binaryexamples.eps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1052"/>
                <a:stretch/>
              </p:blipFill>
              <p:spPr>
                <a:xfrm>
                  <a:off x="-1398716" y="4077997"/>
                  <a:ext cx="1426326" cy="2439872"/>
                </a:xfrm>
                <a:prstGeom prst="rect">
                  <a:avLst/>
                </a:prstGeom>
              </p:spPr>
            </p:pic>
          </p:grpSp>
        </p:grpSp>
        <p:sp>
          <p:nvSpPr>
            <p:cNvPr id="13" name="TextBox 12"/>
            <p:cNvSpPr txBox="1"/>
            <p:nvPr/>
          </p:nvSpPr>
          <p:spPr>
            <a:xfrm>
              <a:off x="2967961" y="5956199"/>
              <a:ext cx="11353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only</a:t>
              </a:r>
              <a:r>
                <a:rPr lang="en-US" sz="2400" i="1" dirty="0"/>
                <a:t> U</a:t>
              </a:r>
              <a:r>
                <a:rPr lang="en-US" sz="2400" i="1" baseline="-25000" dirty="0"/>
                <a:t>1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635673" y="5956199"/>
            <a:ext cx="9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</a:t>
            </a:r>
            <a:r>
              <a:rPr lang="en-US" sz="2400" i="1" dirty="0"/>
              <a:t> 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86751" y="5956199"/>
            <a:ext cx="1020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</a:t>
            </a:r>
            <a:r>
              <a:rPr lang="en-US" sz="2400" i="1" dirty="0"/>
              <a:t> 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369241" y="1505569"/>
            <a:ext cx="5798432" cy="458751"/>
            <a:chOff x="2369241" y="1505569"/>
            <a:chExt cx="5798432" cy="458751"/>
          </a:xfrm>
        </p:grpSpPr>
        <p:grpSp>
          <p:nvGrpSpPr>
            <p:cNvPr id="20" name="Group 19"/>
            <p:cNvGrpSpPr/>
            <p:nvPr/>
          </p:nvGrpSpPr>
          <p:grpSpPr>
            <a:xfrm>
              <a:off x="2369241" y="1505569"/>
              <a:ext cx="5798432" cy="436393"/>
              <a:chOff x="2369241" y="1350892"/>
              <a:chExt cx="5798432" cy="43639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369241" y="1406662"/>
                <a:ext cx="1128918" cy="350837"/>
                <a:chOff x="2437705" y="2049385"/>
                <a:chExt cx="1128918" cy="350837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437705" y="2049385"/>
                  <a:ext cx="1128918" cy="34455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17" name="Object 16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884223" y="2049385"/>
                <a:ext cx="325438" cy="3508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6183" name="Equation" r:id="rId10" imgW="203200" imgH="203200" progId="Equation.3">
                        <p:embed/>
                      </p:oleObj>
                    </mc:Choice>
                    <mc:Fallback>
                      <p:oleObj name="Equation" r:id="rId10" imgW="203200" imgH="203200" progId="Equation.3">
                        <p:embed/>
                        <p:pic>
                          <p:nvPicPr>
                            <p:cNvPr id="17" name="Object 16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884223" y="2049385"/>
                              <a:ext cx="325438" cy="350837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" name="Group 11"/>
              <p:cNvGrpSpPr/>
              <p:nvPr/>
            </p:nvGrpSpPr>
            <p:grpSpPr>
              <a:xfrm>
                <a:off x="3647334" y="1350892"/>
                <a:ext cx="1128918" cy="409642"/>
                <a:chOff x="3647334" y="1990580"/>
                <a:chExt cx="1128918" cy="409642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3647334" y="1990580"/>
                  <a:ext cx="1128918" cy="34455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16" name="Object 15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014520" y="2049385"/>
                <a:ext cx="284163" cy="3508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6184" name="Equation" r:id="rId12" imgW="177800" imgH="203200" progId="Equation.3">
                        <p:embed/>
                      </p:oleObj>
                    </mc:Choice>
                    <mc:Fallback>
                      <p:oleObj name="Equation" r:id="rId12" imgW="177800" imgH="203200" progId="Equation.3">
                        <p:embed/>
                        <p:pic>
                          <p:nvPicPr>
                            <p:cNvPr id="16" name="Object 15"/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014520" y="2049385"/>
                              <a:ext cx="284163" cy="350837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1" name="Group 10"/>
              <p:cNvGrpSpPr/>
              <p:nvPr/>
            </p:nvGrpSpPr>
            <p:grpSpPr>
              <a:xfrm>
                <a:off x="6659672" y="1438016"/>
                <a:ext cx="1508001" cy="349269"/>
                <a:chOff x="6702070" y="2049385"/>
                <a:chExt cx="1508001" cy="349269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6702070" y="2054099"/>
                  <a:ext cx="1508001" cy="34455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19" name="Object 18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295206" y="2049385"/>
                <a:ext cx="203200" cy="2857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6185" name="Equation" r:id="rId14" imgW="127000" imgH="165100" progId="Equation.3">
                        <p:embed/>
                      </p:oleObj>
                    </mc:Choice>
                    <mc:Fallback>
                      <p:oleObj name="Equation" r:id="rId14" imgW="127000" imgH="165100" progId="Equation.3">
                        <p:embed/>
                        <p:pic>
                          <p:nvPicPr>
                            <p:cNvPr id="19" name="Object 18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295206" y="2049385"/>
                              <a:ext cx="203200" cy="28575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" name="Group 9"/>
              <p:cNvGrpSpPr/>
              <p:nvPr/>
            </p:nvGrpSpPr>
            <p:grpSpPr>
              <a:xfrm>
                <a:off x="4968998" y="1404691"/>
                <a:ext cx="1508001" cy="344555"/>
                <a:chOff x="4968998" y="2038285"/>
                <a:chExt cx="1508001" cy="344555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4968998" y="2038285"/>
                  <a:ext cx="1508001" cy="34455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18" name="Object 17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5626099" y="2071610"/>
                <a:ext cx="244475" cy="2635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6186" name="Equation" r:id="rId16" imgW="152400" imgH="152400" progId="Equation.3">
                        <p:embed/>
                      </p:oleObj>
                    </mc:Choice>
                    <mc:Fallback>
                      <p:oleObj name="Equation" r:id="rId16" imgW="152400" imgH="152400" progId="Equation.3">
                        <p:embed/>
                        <p:pic>
                          <p:nvPicPr>
                            <p:cNvPr id="18" name="Object 17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26099" y="2071610"/>
                              <a:ext cx="244475" cy="263525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50" name="Rectangle 49"/>
            <p:cNvSpPr/>
            <p:nvPr/>
          </p:nvSpPr>
          <p:spPr>
            <a:xfrm>
              <a:off x="3919053" y="1521181"/>
              <a:ext cx="465232" cy="443139"/>
            </a:xfrm>
            <a:prstGeom prst="rect">
              <a:avLst/>
            </a:prstGeom>
            <a:noFill/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718763" y="1521181"/>
              <a:ext cx="465232" cy="443139"/>
            </a:xfrm>
            <a:prstGeom prst="rect">
              <a:avLst/>
            </a:prstGeom>
            <a:noFill/>
            <a:ln w="38100" cmpd="sng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527635" y="1521181"/>
              <a:ext cx="465232" cy="44313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098122" y="1521181"/>
              <a:ext cx="465232" cy="443139"/>
            </a:xfrm>
            <a:prstGeom prst="rect">
              <a:avLst/>
            </a:prstGeom>
            <a:noFill/>
            <a:ln w="38100" cmpd="sng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414591" y="3370971"/>
            <a:ext cx="1750822" cy="2585228"/>
            <a:chOff x="4022309" y="3035587"/>
            <a:chExt cx="1750822" cy="2585228"/>
          </a:xfrm>
        </p:grpSpPr>
        <p:grpSp>
          <p:nvGrpSpPr>
            <p:cNvPr id="48" name="Group 47"/>
            <p:cNvGrpSpPr/>
            <p:nvPr/>
          </p:nvGrpSpPr>
          <p:grpSpPr>
            <a:xfrm>
              <a:off x="4022309" y="3035587"/>
              <a:ext cx="1750822" cy="2585228"/>
              <a:chOff x="4726177" y="3352800"/>
              <a:chExt cx="1750822" cy="258522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4726177" y="3352800"/>
                <a:ext cx="1750822" cy="2585228"/>
              </a:xfrm>
              <a:prstGeom prst="rect">
                <a:avLst/>
              </a:prstGeom>
              <a:noFill/>
              <a:ln w="3810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870574" y="4148362"/>
                <a:ext cx="341507" cy="1511300"/>
              </a:xfrm>
              <a:prstGeom prst="rect">
                <a:avLst/>
              </a:prstGeom>
              <a:noFill/>
              <a:ln w="3810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977715" y="4148362"/>
                <a:ext cx="341507" cy="1511300"/>
              </a:xfrm>
              <a:prstGeom prst="rect">
                <a:avLst/>
              </a:prstGeom>
              <a:noFill/>
              <a:ln w="3810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418744" y="4148362"/>
                <a:ext cx="341507" cy="1511300"/>
              </a:xfrm>
              <a:prstGeom prst="rect">
                <a:avLst/>
              </a:prstGeom>
              <a:noFill/>
              <a:ln w="3810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9" name="Picture 58" descr="Fig_binaryexamples.eps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9" r="35397"/>
            <a:stretch/>
          </p:blipFill>
          <p:spPr>
            <a:xfrm>
              <a:off x="4117737" y="3167956"/>
              <a:ext cx="1508362" cy="2439872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6359930" y="3384518"/>
            <a:ext cx="1764627" cy="2585228"/>
            <a:chOff x="6553200" y="3246458"/>
            <a:chExt cx="1764627" cy="2585228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005" y="3246458"/>
              <a:ext cx="1750822" cy="2585228"/>
              <a:chOff x="6515100" y="3352800"/>
              <a:chExt cx="1750822" cy="2585228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6515100" y="3352800"/>
                <a:ext cx="1750822" cy="2585228"/>
              </a:xfrm>
              <a:prstGeom prst="rect">
                <a:avLst/>
              </a:prstGeom>
              <a:noFill/>
              <a:ln w="38100" cmpd="sng">
                <a:solidFill>
                  <a:srgbClr val="FF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67500" y="4148362"/>
                <a:ext cx="889000" cy="1511300"/>
              </a:xfrm>
              <a:prstGeom prst="rect">
                <a:avLst/>
              </a:prstGeom>
              <a:noFill/>
              <a:ln w="38100" cmpd="sng">
                <a:solidFill>
                  <a:srgbClr val="FF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642337" y="4135662"/>
                <a:ext cx="333264" cy="1511300"/>
              </a:xfrm>
              <a:prstGeom prst="rect">
                <a:avLst/>
              </a:prstGeom>
              <a:noFill/>
              <a:ln w="38100" cmpd="sng">
                <a:solidFill>
                  <a:srgbClr val="FF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0" name="Picture 59" descr="Fig_binaryexamples.eps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28"/>
            <a:stretch/>
          </p:blipFill>
          <p:spPr>
            <a:xfrm>
              <a:off x="6553200" y="3364816"/>
              <a:ext cx="1580222" cy="2439872"/>
            </a:xfrm>
            <a:prstGeom prst="rect">
              <a:avLst/>
            </a:prstGeom>
          </p:spPr>
        </p:pic>
      </p:grpSp>
    </p:spTree>
    <p:custDataLst>
      <p:tags r:id="rId2"/>
    </p:custDataLst>
    <p:extLst>
      <p:ext uri="{BB962C8B-B14F-4D97-AF65-F5344CB8AC3E}">
        <p14:creationId xmlns:p14="http://schemas.microsoft.com/office/powerpoint/2010/main" val="408088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95"/>
    </mc:Choice>
    <mc:Fallback xmlns="">
      <p:transition xmlns:p14="http://schemas.microsoft.com/office/powerpoint/2010/main" spd="slow" advTm="122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2" grpId="0" animBg="1"/>
      <p:bldP spid="33" grpId="0" animBg="1"/>
      <p:bldP spid="35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note: information can be partitioned for more than just 2 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88968" y="2332714"/>
            <a:ext cx="28794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I’m going to say:</a:t>
            </a:r>
          </a:p>
          <a:p>
            <a:pPr marL="457200" indent="-457200">
              <a:buAutoNum type="alphaLcParenBoth"/>
            </a:pPr>
            <a:r>
              <a:rPr lang="en-US" sz="2400" dirty="0"/>
              <a:t>I never saw this </a:t>
            </a:r>
          </a:p>
          <a:p>
            <a:pPr algn="ctr"/>
            <a:r>
              <a:rPr lang="en-US" sz="2400" dirty="0"/>
              <a:t>or </a:t>
            </a:r>
          </a:p>
          <a:p>
            <a:r>
              <a:rPr lang="en-US" sz="2400" dirty="0"/>
              <a:t>(b) I don</a:t>
            </a:r>
            <a:r>
              <a:rPr lang="fr-FR" sz="2400" dirty="0"/>
              <a:t>’</a:t>
            </a:r>
            <a:r>
              <a:rPr lang="en-US" sz="2400" dirty="0"/>
              <a:t>t ever have enough data for high dimensional pdfs </a:t>
            </a:r>
          </a:p>
          <a:p>
            <a:pPr algn="ctr"/>
            <a:r>
              <a:rPr lang="en-US" sz="2400" dirty="0"/>
              <a:t>or</a:t>
            </a:r>
          </a:p>
          <a:p>
            <a:r>
              <a:rPr lang="en-US" sz="2400" dirty="0"/>
              <a:t>(c) I’m super lazy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0"/>
          <a:stretch/>
        </p:blipFill>
        <p:spPr>
          <a:xfrm>
            <a:off x="241666" y="1645054"/>
            <a:ext cx="5436267" cy="4924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47184" y="6294778"/>
            <a:ext cx="24581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Williams and Beer, 2011</a:t>
            </a:r>
          </a:p>
        </p:txBody>
      </p:sp>
    </p:spTree>
    <p:extLst>
      <p:ext uri="{BB962C8B-B14F-4D97-AF65-F5344CB8AC3E}">
        <p14:creationId xmlns:p14="http://schemas.microsoft.com/office/powerpoint/2010/main" val="184379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2" y="65415"/>
            <a:ext cx="7623175" cy="1143000"/>
          </a:xfrm>
        </p:spPr>
        <p:txBody>
          <a:bodyPr>
            <a:normAutofit/>
          </a:bodyPr>
          <a:lstStyle/>
          <a:p>
            <a:r>
              <a:rPr lang="en-US" dirty="0"/>
              <a:t>information can be </a:t>
            </a:r>
            <a:r>
              <a:rPr lang="en-US" i="1" dirty="0"/>
              <a:t>partitioned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80757" y="1142435"/>
            <a:ext cx="184873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redundant information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69972" y="1110144"/>
            <a:ext cx="255599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unique information from each source individually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346016" y="1137188"/>
            <a:ext cx="277258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synergistic information provided by sources together</a:t>
            </a:r>
          </a:p>
        </p:txBody>
      </p:sp>
      <p:sp>
        <p:nvSpPr>
          <p:cNvPr id="22" name="Left Brace 21"/>
          <p:cNvSpPr/>
          <p:nvPr/>
        </p:nvSpPr>
        <p:spPr>
          <a:xfrm rot="16200000" flipH="1">
            <a:off x="5571455" y="1190466"/>
            <a:ext cx="245363" cy="1450274"/>
          </a:xfrm>
          <a:prstGeom prst="lef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7279375" y="928800"/>
            <a:ext cx="1793655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(Williams and Beer, 2011)</a:t>
            </a:r>
          </a:p>
        </p:txBody>
      </p:sp>
      <p:pic>
        <p:nvPicPr>
          <p:cNvPr id="5" name="Picture 4" descr="Venn_TotalI_segment.eps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125" b="29747"/>
          <a:stretch/>
        </p:blipFill>
        <p:spPr>
          <a:xfrm>
            <a:off x="420482" y="928800"/>
            <a:ext cx="1955800" cy="112058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2B93-B11C-244A-BE1D-E544FB1B7E8F}" type="slidenum">
              <a:rPr lang="en-US" smtClean="0"/>
              <a:t>12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09263" y="2400222"/>
            <a:ext cx="2060709" cy="2687940"/>
            <a:chOff x="471188" y="2398654"/>
            <a:chExt cx="2060709" cy="26879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188" y="3166388"/>
              <a:ext cx="2060709" cy="1920206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H="1">
              <a:off x="1333500" y="2398654"/>
              <a:ext cx="114300" cy="77473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698502" y="2009777"/>
          <a:ext cx="745966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38" name="Equation" r:id="rId7" imgW="4660900" imgH="215900" progId="Equation.3">
                  <p:embed/>
                </p:oleObj>
              </mc:Choice>
              <mc:Fallback>
                <p:oleObj name="Equation" r:id="rId7" imgW="4660900" imgH="215900" progId="Equation.3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8502" y="2009777"/>
                        <a:ext cx="7459663" cy="3730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 Brace 37"/>
          <p:cNvSpPr/>
          <p:nvPr/>
        </p:nvSpPr>
        <p:spPr>
          <a:xfrm rot="16200000" flipH="1">
            <a:off x="7280163" y="1164281"/>
            <a:ext cx="258100" cy="1497905"/>
          </a:xfrm>
          <a:prstGeom prst="leftBrace">
            <a:avLst/>
          </a:prstGeom>
          <a:ln>
            <a:solidFill>
              <a:srgbClr val="FF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369972" y="2009777"/>
            <a:ext cx="1128918" cy="350837"/>
            <a:chOff x="2437705" y="2049385"/>
            <a:chExt cx="1128918" cy="350837"/>
          </a:xfrm>
        </p:grpSpPr>
        <p:sp>
          <p:nvSpPr>
            <p:cNvPr id="40" name="Rectangle 39"/>
            <p:cNvSpPr/>
            <p:nvPr/>
          </p:nvSpPr>
          <p:spPr>
            <a:xfrm>
              <a:off x="2437705" y="2049385"/>
              <a:ext cx="1128918" cy="3445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2884223" y="2049385"/>
            <a:ext cx="325438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339" name="Equation" r:id="rId9" imgW="203200" imgH="203200" progId="Equation.3">
                    <p:embed/>
                  </p:oleObj>
                </mc:Choice>
                <mc:Fallback>
                  <p:oleObj name="Equation" r:id="rId9" imgW="203200" imgH="203200" progId="Equation.3">
                    <p:embed/>
                    <p:pic>
                      <p:nvPicPr>
                        <p:cNvPr id="41" name="Object 40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884223" y="2049385"/>
                          <a:ext cx="325438" cy="3508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Group 41"/>
          <p:cNvGrpSpPr/>
          <p:nvPr/>
        </p:nvGrpSpPr>
        <p:grpSpPr>
          <a:xfrm>
            <a:off x="3647334" y="1990580"/>
            <a:ext cx="1128918" cy="409642"/>
            <a:chOff x="3647334" y="1990580"/>
            <a:chExt cx="1128918" cy="409642"/>
          </a:xfrm>
        </p:grpSpPr>
        <p:sp>
          <p:nvSpPr>
            <p:cNvPr id="43" name="Rectangle 42"/>
            <p:cNvSpPr/>
            <p:nvPr/>
          </p:nvSpPr>
          <p:spPr>
            <a:xfrm>
              <a:off x="3647334" y="1990580"/>
              <a:ext cx="1128918" cy="3445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4" name="Object 43"/>
            <p:cNvGraphicFramePr>
              <a:graphicFrameLocks noChangeAspect="1"/>
            </p:cNvGraphicFramePr>
            <p:nvPr>
              <p:extLst/>
            </p:nvPr>
          </p:nvGraphicFramePr>
          <p:xfrm>
            <a:off x="4014520" y="2049385"/>
            <a:ext cx="284163" cy="350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340" name="Equation" r:id="rId11" imgW="177800" imgH="203200" progId="Equation.3">
                    <p:embed/>
                  </p:oleObj>
                </mc:Choice>
                <mc:Fallback>
                  <p:oleObj name="Equation" r:id="rId11" imgW="177800" imgH="203200" progId="Equation.3">
                    <p:embed/>
                    <p:pic>
                      <p:nvPicPr>
                        <p:cNvPr id="44" name="Object 4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14520" y="2049385"/>
                          <a:ext cx="284163" cy="35083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Group 44"/>
          <p:cNvGrpSpPr/>
          <p:nvPr/>
        </p:nvGrpSpPr>
        <p:grpSpPr>
          <a:xfrm>
            <a:off x="6668202" y="2049385"/>
            <a:ext cx="1508001" cy="349269"/>
            <a:chOff x="6702070" y="2049385"/>
            <a:chExt cx="1508001" cy="349269"/>
          </a:xfrm>
        </p:grpSpPr>
        <p:sp>
          <p:nvSpPr>
            <p:cNvPr id="46" name="Rectangle 45"/>
            <p:cNvSpPr/>
            <p:nvPr/>
          </p:nvSpPr>
          <p:spPr>
            <a:xfrm>
              <a:off x="6702070" y="2054099"/>
              <a:ext cx="1508001" cy="3445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/>
            </p:nvPr>
          </p:nvGraphicFramePr>
          <p:xfrm>
            <a:off x="7295206" y="2049385"/>
            <a:ext cx="203200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341" name="Equation" r:id="rId13" imgW="127000" imgH="165100" progId="Equation.3">
                    <p:embed/>
                  </p:oleObj>
                </mc:Choice>
                <mc:Fallback>
                  <p:oleObj name="Equation" r:id="rId13" imgW="127000" imgH="165100" progId="Equation.3">
                    <p:embed/>
                    <p:pic>
                      <p:nvPicPr>
                        <p:cNvPr id="47" name="Object 46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295206" y="2049385"/>
                          <a:ext cx="203200" cy="28575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" name="Group 47"/>
          <p:cNvGrpSpPr/>
          <p:nvPr/>
        </p:nvGrpSpPr>
        <p:grpSpPr>
          <a:xfrm>
            <a:off x="4968998" y="2038285"/>
            <a:ext cx="1508001" cy="344555"/>
            <a:chOff x="4968998" y="2038285"/>
            <a:chExt cx="1508001" cy="344555"/>
          </a:xfrm>
        </p:grpSpPr>
        <p:sp>
          <p:nvSpPr>
            <p:cNvPr id="49" name="Rectangle 48"/>
            <p:cNvSpPr/>
            <p:nvPr/>
          </p:nvSpPr>
          <p:spPr>
            <a:xfrm>
              <a:off x="4968998" y="2038285"/>
              <a:ext cx="1508001" cy="3445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0" name="Object 49"/>
            <p:cNvGraphicFramePr>
              <a:graphicFrameLocks noChangeAspect="1"/>
            </p:cNvGraphicFramePr>
            <p:nvPr>
              <p:extLst/>
            </p:nvPr>
          </p:nvGraphicFramePr>
          <p:xfrm>
            <a:off x="5626099" y="2071610"/>
            <a:ext cx="244475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342" name="Equation" r:id="rId15" imgW="152400" imgH="152400" progId="Equation.3">
                    <p:embed/>
                  </p:oleObj>
                </mc:Choice>
                <mc:Fallback>
                  <p:oleObj name="Equation" r:id="rId15" imgW="152400" imgH="152400" progId="Equation.3">
                    <p:embed/>
                    <p:pic>
                      <p:nvPicPr>
                        <p:cNvPr id="50" name="Object 4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626099" y="2071610"/>
                          <a:ext cx="244475" cy="2635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48BE3A-8AB6-3A4B-B4D6-5E7B91CF652F}"/>
              </a:ext>
            </a:extLst>
          </p:cNvPr>
          <p:cNvGrpSpPr/>
          <p:nvPr/>
        </p:nvGrpSpPr>
        <p:grpSpPr>
          <a:xfrm>
            <a:off x="3141928" y="2755028"/>
            <a:ext cx="5714569" cy="3826747"/>
            <a:chOff x="3141928" y="2755028"/>
            <a:chExt cx="5714569" cy="3826747"/>
          </a:xfrm>
        </p:grpSpPr>
        <p:pic>
          <p:nvPicPr>
            <p:cNvPr id="17" name="Picture 16" descr="Fig_venndiagram_pieces.eps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05" t="66736" r="14878"/>
            <a:stretch/>
          </p:blipFill>
          <p:spPr>
            <a:xfrm>
              <a:off x="3838575" y="4128299"/>
              <a:ext cx="1012825" cy="959863"/>
            </a:xfrm>
            <a:prstGeom prst="rect">
              <a:avLst/>
            </a:prstGeom>
          </p:spPr>
        </p:pic>
        <p:pic>
          <p:nvPicPr>
            <p:cNvPr id="18" name="Picture 17" descr="Fig_venndiagram_pieces.eps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603" r="77041" b="55826"/>
            <a:stretch/>
          </p:blipFill>
          <p:spPr>
            <a:xfrm>
              <a:off x="5133974" y="3568701"/>
              <a:ext cx="1292223" cy="1257300"/>
            </a:xfrm>
            <a:prstGeom prst="rect">
              <a:avLst/>
            </a:prstGeom>
          </p:spPr>
        </p:pic>
        <p:pic>
          <p:nvPicPr>
            <p:cNvPr id="19" name="Picture 18" descr="Fig_venndiagram_pieces.eps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33" t="1040" r="37801" b="55828"/>
            <a:stretch/>
          </p:blipFill>
          <p:spPr>
            <a:xfrm>
              <a:off x="6451600" y="2847975"/>
              <a:ext cx="1927225" cy="1244600"/>
            </a:xfrm>
            <a:prstGeom prst="rect">
              <a:avLst/>
            </a:prstGeom>
          </p:spPr>
        </p:pic>
        <p:pic>
          <p:nvPicPr>
            <p:cNvPr id="21" name="Picture 20" descr="Fig_venndiagram_pieces.eps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314" r="74962" b="4007"/>
            <a:stretch/>
          </p:blipFill>
          <p:spPr>
            <a:xfrm>
              <a:off x="7179011" y="4397375"/>
              <a:ext cx="1677486" cy="942975"/>
            </a:xfrm>
            <a:prstGeom prst="rect">
              <a:avLst/>
            </a:prstGeom>
          </p:spPr>
        </p:pic>
        <p:pic>
          <p:nvPicPr>
            <p:cNvPr id="23" name="Picture 22" descr="Fig_venndiagram_pieces.eps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12" t="63962" r="46492" b="3689"/>
            <a:stretch/>
          </p:blipFill>
          <p:spPr>
            <a:xfrm>
              <a:off x="5165725" y="4978400"/>
              <a:ext cx="977900" cy="933450"/>
            </a:xfrm>
            <a:prstGeom prst="rect">
              <a:avLst/>
            </a:prstGeom>
          </p:spPr>
        </p:pic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0551535"/>
                </p:ext>
              </p:extLst>
            </p:nvPr>
          </p:nvGraphicFramePr>
          <p:xfrm>
            <a:off x="7589837" y="5366650"/>
            <a:ext cx="1096963" cy="766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343" name="Equation" r:id="rId18" imgW="685800" imgH="444500" progId="Equation.3">
                    <p:embed/>
                  </p:oleObj>
                </mc:Choice>
                <mc:Fallback>
                  <p:oleObj name="Equation" r:id="rId18" imgW="685800" imgH="444500" progId="Equation.3">
                    <p:embed/>
                    <p:pic>
                      <p:nvPicPr>
                        <p:cNvPr id="24" name="Object 23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589837" y="5366650"/>
                          <a:ext cx="1096963" cy="76676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2349133"/>
                </p:ext>
              </p:extLst>
            </p:nvPr>
          </p:nvGraphicFramePr>
          <p:xfrm>
            <a:off x="4217452" y="2755028"/>
            <a:ext cx="1117600" cy="768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344" name="Equation" r:id="rId20" imgW="698500" imgH="444500" progId="Equation.3">
                    <p:embed/>
                  </p:oleObj>
                </mc:Choice>
                <mc:Fallback>
                  <p:oleObj name="Equation" r:id="rId20" imgW="698500" imgH="444500" progId="Equation.3">
                    <p:embed/>
                    <p:pic>
                      <p:nvPicPr>
                        <p:cNvPr id="25" name="Object 24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4217452" y="2755028"/>
                          <a:ext cx="1117600" cy="7683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2223058"/>
                </p:ext>
              </p:extLst>
            </p:nvPr>
          </p:nvGraphicFramePr>
          <p:xfrm>
            <a:off x="3141928" y="5111750"/>
            <a:ext cx="1565275" cy="768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345" name="Equation" r:id="rId22" imgW="977900" imgH="444500" progId="Equation.3">
                    <p:embed/>
                  </p:oleObj>
                </mc:Choice>
                <mc:Fallback>
                  <p:oleObj name="Equation" r:id="rId22" imgW="977900" imgH="444500" progId="Equation.3">
                    <p:embed/>
                    <p:pic>
                      <p:nvPicPr>
                        <p:cNvPr id="51" name="Object 50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141928" y="5111750"/>
                          <a:ext cx="1565275" cy="76835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4703163"/>
                </p:ext>
              </p:extLst>
            </p:nvPr>
          </p:nvGraphicFramePr>
          <p:xfrm>
            <a:off x="5369195" y="5880100"/>
            <a:ext cx="1503363" cy="701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346" name="Equation" r:id="rId24" imgW="939800" imgH="406400" progId="Equation.3">
                    <p:embed/>
                  </p:oleObj>
                </mc:Choice>
                <mc:Fallback>
                  <p:oleObj name="Equation" r:id="rId24" imgW="939800" imgH="406400" progId="Equation.3">
                    <p:embed/>
                    <p:pic>
                      <p:nvPicPr>
                        <p:cNvPr id="52" name="Object 51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369195" y="5880100"/>
                          <a:ext cx="1503363" cy="70167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Straight Connector 8"/>
            <p:cNvCxnSpPr/>
            <p:nvPr/>
          </p:nvCxnSpPr>
          <p:spPr>
            <a:xfrm flipH="1">
              <a:off x="5194301" y="2876550"/>
              <a:ext cx="1358899" cy="71446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6292850" y="4038600"/>
              <a:ext cx="1346200" cy="7620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6775450" y="3816350"/>
              <a:ext cx="403561" cy="120999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8378825" y="3470275"/>
              <a:ext cx="428625" cy="12414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5194301" y="4529667"/>
              <a:ext cx="241300" cy="106468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6087533" y="4800600"/>
              <a:ext cx="205317" cy="10795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3902075" y="3591011"/>
              <a:ext cx="1292226" cy="5745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4111625" y="4461933"/>
              <a:ext cx="1323978" cy="62622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09263" y="5464601"/>
            <a:ext cx="2603499" cy="830997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need a way to compute U, R, or S</a:t>
            </a:r>
          </a:p>
        </p:txBody>
      </p:sp>
      <p:sp>
        <p:nvSpPr>
          <p:cNvPr id="32" name="Left Brace 31"/>
          <p:cNvSpPr/>
          <p:nvPr/>
        </p:nvSpPr>
        <p:spPr>
          <a:xfrm rot="16200000" flipH="1">
            <a:off x="3444881" y="718014"/>
            <a:ext cx="256463" cy="2406279"/>
          </a:xfrm>
          <a:prstGeom prst="leftBrace">
            <a:avLst>
              <a:gd name="adj1" fmla="val 8333"/>
              <a:gd name="adj2" fmla="val 49669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0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99"/>
    </mc:Choice>
    <mc:Fallback xmlns="">
      <p:transition xmlns:p14="http://schemas.microsoft.com/office/powerpoint/2010/main" spd="slow" advTm="74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compute redundancy is open to interpretation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436" y="1806441"/>
            <a:ext cx="3830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some measures are</a:t>
            </a:r>
            <a:r>
              <a:rPr lang="en-US" sz="2400" i="1" u="sng" dirty="0"/>
              <a:t> </a:t>
            </a:r>
            <a:r>
              <a:rPr lang="en-US" sz="2400" b="1" i="1" u="sng" dirty="0"/>
              <a:t>too </a:t>
            </a:r>
            <a:r>
              <a:rPr lang="en-US" sz="2400" b="1" u="sng" dirty="0"/>
              <a:t>large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474" y="3950907"/>
            <a:ext cx="444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we think ours is </a:t>
            </a:r>
            <a:r>
              <a:rPr lang="en-US" sz="2400" b="1" i="1" u="sng" dirty="0"/>
              <a:t>just</a:t>
            </a:r>
            <a:r>
              <a:rPr lang="en-US" sz="2400" b="1" u="sng" dirty="0"/>
              <a:t> (sort of) right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220802" y="1852981"/>
          <a:ext cx="4183756" cy="41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4" name="Equation" r:id="rId4" imgW="2171700" imgH="215900" progId="Equation.3">
                  <p:embed/>
                </p:oleObj>
              </mc:Choice>
              <mc:Fallback>
                <p:oleObj name="Equation" r:id="rId4" imgW="21717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0802" y="1852981"/>
                        <a:ext cx="4183756" cy="41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20802" y="2270657"/>
            <a:ext cx="195438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Williams and Beer, 2010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11436" y="4897437"/>
          <a:ext cx="48133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5" name="Equation" r:id="rId6" imgW="2781300" imgH="431800" progId="Equation.3">
                  <p:embed/>
                </p:oleObj>
              </mc:Choice>
              <mc:Fallback>
                <p:oleObj name="Equation" r:id="rId6" imgW="2781300" imgH="4318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436" y="4897437"/>
                        <a:ext cx="4813300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211436" y="2687509"/>
            <a:ext cx="8589377" cy="936815"/>
            <a:chOff x="211436" y="2687509"/>
            <a:chExt cx="8589377" cy="936815"/>
          </a:xfrm>
        </p:grpSpPr>
        <p:sp>
          <p:nvSpPr>
            <p:cNvPr id="6" name="TextBox 5"/>
            <p:cNvSpPr txBox="1"/>
            <p:nvPr/>
          </p:nvSpPr>
          <p:spPr>
            <a:xfrm>
              <a:off x="211436" y="2687509"/>
              <a:ext cx="3419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/>
                <a:t>others might be </a:t>
              </a:r>
              <a:r>
                <a:rPr lang="en-US" sz="2400" b="1" i="1" u="sng" dirty="0"/>
                <a:t>too </a:t>
              </a:r>
              <a:r>
                <a:rPr lang="en-US" sz="2400" b="1" u="sng" dirty="0"/>
                <a:t>small</a:t>
              </a:r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/>
            </p:nvPr>
          </p:nvGraphicFramePr>
          <p:xfrm>
            <a:off x="2547432" y="3098856"/>
            <a:ext cx="6253381" cy="401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66" name="Equation" r:id="rId8" imgW="3365500" imgH="215900" progId="Equation.3">
                    <p:embed/>
                  </p:oleObj>
                </mc:Choice>
                <mc:Fallback>
                  <p:oleObj name="Equation" r:id="rId8" imgW="3365500" imgH="215900" progId="Equation.3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547432" y="3098856"/>
                          <a:ext cx="6253381" cy="4012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263474" y="3101104"/>
              <a:ext cx="26624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minimum R in order for all components to be non-negative</a:t>
              </a:r>
              <a:endParaRPr lang="en-US" sz="1400" b="1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9965" y="3624324"/>
            <a:ext cx="3144593" cy="283013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382801" y="6217313"/>
            <a:ext cx="792382" cy="5259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MMI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93043" y="6219281"/>
            <a:ext cx="792382" cy="5259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min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7538907" y="6234243"/>
            <a:ext cx="792382" cy="52593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</a:t>
            </a:r>
            <a:r>
              <a:rPr lang="en-US" baseline="-25000" dirty="0" err="1"/>
              <a:t>s</a:t>
            </a:r>
            <a:endParaRPr lang="en-US" baseline="-250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13253" y="4498905"/>
            <a:ext cx="790245" cy="169258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97281" y="5871791"/>
            <a:ext cx="276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dependency scaling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388" y="6189755"/>
            <a:ext cx="454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does this scaling make sense?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105" y="4412572"/>
            <a:ext cx="253021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Goodwell and Kumar, WRR 2017</a:t>
            </a:r>
          </a:p>
        </p:txBody>
      </p:sp>
      <p:sp>
        <p:nvSpPr>
          <p:cNvPr id="29" name="Oval 28"/>
          <p:cNvSpPr/>
          <p:nvPr/>
        </p:nvSpPr>
        <p:spPr>
          <a:xfrm>
            <a:off x="1409833" y="4751125"/>
            <a:ext cx="2197095" cy="11206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2B93-B11C-244A-BE1D-E544FB1B7E8F}" type="slidenum">
              <a:rPr lang="en-US" smtClean="0"/>
              <a:t>13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5400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97"/>
    </mc:Choice>
    <mc:Fallback xmlns="">
      <p:transition xmlns:p14="http://schemas.microsoft.com/office/powerpoint/2010/main" spd="slow" advTm="8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21" grpId="0" animBg="1"/>
      <p:bldP spid="22" grpId="0" animBg="1"/>
      <p:bldP spid="27" grpId="0"/>
      <p:bldP spid="24" grpId="0"/>
      <p:bldP spid="25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13" y="274638"/>
            <a:ext cx="8117987" cy="1143000"/>
          </a:xfrm>
        </p:spPr>
        <p:txBody>
          <a:bodyPr>
            <a:normAutofit/>
          </a:bodyPr>
          <a:lstStyle/>
          <a:p>
            <a:r>
              <a:rPr lang="en-US" sz="3200" dirty="0" err="1"/>
              <a:t>R</a:t>
            </a:r>
            <a:r>
              <a:rPr lang="en-US" sz="3200" baseline="-25000" dirty="0" err="1"/>
              <a:t>s</a:t>
            </a:r>
            <a:r>
              <a:rPr lang="en-US" sz="3200" dirty="0"/>
              <a:t> allows for detection of multiple unique</a:t>
            </a:r>
            <a:br>
              <a:rPr lang="en-US" sz="3200" dirty="0"/>
            </a:br>
            <a:r>
              <a:rPr lang="en-US" sz="3200" dirty="0"/>
              <a:t>components: a die rolling example</a:t>
            </a:r>
          </a:p>
        </p:txBody>
      </p:sp>
      <p:pic>
        <p:nvPicPr>
          <p:cNvPr id="6" name="Picture 5" descr="Fig_DieRolls_init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449" b="-1"/>
          <a:stretch/>
        </p:blipFill>
        <p:spPr>
          <a:xfrm>
            <a:off x="2410675" y="1797641"/>
            <a:ext cx="2800029" cy="11711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41041" y="4114468"/>
            <a:ext cx="3100113" cy="16884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62283" y="1574413"/>
          <a:ext cx="1917130" cy="446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88" name="Equation" r:id="rId5" imgW="927100" imgH="215900" progId="Equation.3">
                  <p:embed/>
                </p:oleObj>
              </mc:Choice>
              <mc:Fallback>
                <p:oleObj name="Equation" r:id="rId5" imgW="927100" imgH="2159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283" y="1574413"/>
                        <a:ext cx="1917130" cy="446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2B93-B11C-244A-BE1D-E544FB1B7E8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Fig_DieRolls_less3d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43" y="3211982"/>
            <a:ext cx="4839061" cy="3144368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648504" y="1457329"/>
          <a:ext cx="2975306" cy="315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89" name="Equation" r:id="rId8" imgW="2032000" imgH="215900" progId="Equation.3">
                  <p:embed/>
                </p:oleObj>
              </mc:Choice>
              <mc:Fallback>
                <p:oleObj name="Equation" r:id="rId8" imgW="2032000" imgH="2159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48504" y="1457329"/>
                        <a:ext cx="2975306" cy="315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154" y="2020868"/>
            <a:ext cx="947882" cy="947882"/>
          </a:xfrm>
          <a:prstGeom prst="rect">
            <a:avLst/>
          </a:prstGeom>
        </p:spPr>
      </p:pic>
      <p:pic>
        <p:nvPicPr>
          <p:cNvPr id="8" name="Picture 7" descr="Fig_DieRolls_lessR.eps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55"/>
          <a:stretch/>
        </p:blipFill>
        <p:spPr>
          <a:xfrm>
            <a:off x="5983347" y="1941806"/>
            <a:ext cx="1656191" cy="3771276"/>
          </a:xfrm>
          <a:prstGeom prst="rect">
            <a:avLst/>
          </a:prstGeom>
        </p:spPr>
      </p:pic>
      <p:pic>
        <p:nvPicPr>
          <p:cNvPr id="13" name="Picture 12" descr="Fig_DieRolls_lessR.eps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5" t="57912"/>
          <a:stretch/>
        </p:blipFill>
        <p:spPr>
          <a:xfrm>
            <a:off x="5892220" y="4124237"/>
            <a:ext cx="2872757" cy="1587248"/>
          </a:xfrm>
          <a:prstGeom prst="rect">
            <a:avLst/>
          </a:prstGeom>
        </p:spPr>
      </p:pic>
      <p:pic>
        <p:nvPicPr>
          <p:cNvPr id="14" name="Picture 13" descr="Fig_DieRolls_lessR.eps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5" b="58080"/>
          <a:stretch/>
        </p:blipFill>
        <p:spPr>
          <a:xfrm>
            <a:off x="5843350" y="1938605"/>
            <a:ext cx="2872757" cy="15809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92195" y="1579042"/>
            <a:ext cx="222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partitioning with R</a:t>
            </a:r>
            <a:r>
              <a:rPr lang="en-US" baseline="-25000" dirty="0"/>
              <a:t>MMI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83347" y="367270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partitioning with </a:t>
            </a:r>
            <a:r>
              <a:rPr lang="en-US" dirty="0" err="1"/>
              <a:t>R</a:t>
            </a:r>
            <a:r>
              <a:rPr lang="en-US" baseline="-25000" dirty="0" err="1"/>
              <a:t>s</a:t>
            </a:r>
            <a:endParaRPr lang="en-US" baseline="-25000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3744913" y="4640932"/>
          <a:ext cx="1300162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0" name="Equation" r:id="rId13" imgW="889000" imgH="215900" progId="Equation.3">
                  <p:embed/>
                </p:oleObj>
              </mc:Choice>
              <mc:Fallback>
                <p:oleObj name="Equation" r:id="rId13" imgW="889000" imgH="2159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44913" y="4640932"/>
                        <a:ext cx="1300162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63150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0"/>
    </mc:Choice>
    <mc:Fallback xmlns="">
      <p:transition xmlns:p14="http://schemas.microsoft.com/office/powerpoint/2010/main" spd="slow" advTm="4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20" y="274639"/>
            <a:ext cx="8717664" cy="1143000"/>
          </a:xfrm>
        </p:spPr>
        <p:txBody>
          <a:bodyPr>
            <a:noAutofit/>
          </a:bodyPr>
          <a:lstStyle/>
          <a:p>
            <a:r>
              <a:rPr lang="en-US" sz="3200" dirty="0" err="1"/>
              <a:t>R</a:t>
            </a:r>
            <a:r>
              <a:rPr lang="en-US" sz="3200" baseline="-25000" dirty="0" err="1"/>
              <a:t>s</a:t>
            </a:r>
            <a:r>
              <a:rPr lang="en-US" sz="3200" baseline="-25000" dirty="0"/>
              <a:t> </a:t>
            </a:r>
            <a:r>
              <a:rPr lang="en-US" sz="3200" dirty="0"/>
              <a:t>works well for environmental signals that represent different processes</a:t>
            </a:r>
            <a:endParaRPr lang="en-US" sz="3200" baseline="-250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738041" y="1644435"/>
          <a:ext cx="4062042" cy="607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9" name="Equation" r:id="rId4" imgW="1612900" imgH="241300" progId="Equation.3">
                  <p:embed/>
                </p:oleObj>
              </mc:Choice>
              <mc:Fallback>
                <p:oleObj name="Equation" r:id="rId4" imgW="1612900" imgH="2413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041" y="1644435"/>
                        <a:ext cx="4062042" cy="607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057218" y="2834952"/>
            <a:ext cx="2652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high I</a:t>
            </a:r>
            <a:r>
              <a:rPr lang="en-US" i="1" baseline="-25000" dirty="0"/>
              <a:t>s</a:t>
            </a:r>
            <a:r>
              <a:rPr lang="en-US" i="1" dirty="0"/>
              <a:t>:  correlated sources </a:t>
            </a:r>
            <a:r>
              <a:rPr lang="en-US" i="1" dirty="0">
                <a:sym typeface="Wingdings"/>
              </a:rPr>
              <a:t> </a:t>
            </a:r>
            <a:r>
              <a:rPr lang="en-US" i="1" dirty="0"/>
              <a:t>more redundant</a:t>
            </a:r>
            <a:endParaRPr lang="en-US" b="1" i="1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5098123" y="1547795"/>
          <a:ext cx="3032069" cy="823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0" name="Equation" r:id="rId6" imgW="1587500" imgH="431800" progId="Equation.3">
                  <p:embed/>
                </p:oleObj>
              </mc:Choice>
              <mc:Fallback>
                <p:oleObj name="Equation" r:id="rId6" imgW="1587500" imgH="431800" progId="Equation.3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98123" y="1547795"/>
                        <a:ext cx="3032069" cy="823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880799" y="2834952"/>
            <a:ext cx="2378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low I</a:t>
            </a:r>
            <a:r>
              <a:rPr lang="en-US" i="1" baseline="-25000" dirty="0"/>
              <a:t>s</a:t>
            </a:r>
            <a:r>
              <a:rPr lang="en-US" i="1" dirty="0"/>
              <a:t>: independent sources </a:t>
            </a:r>
            <a:r>
              <a:rPr lang="en-US" i="1" dirty="0">
                <a:sym typeface="Wingdings"/>
              </a:rPr>
              <a:t></a:t>
            </a:r>
            <a:r>
              <a:rPr lang="en-US" i="1" dirty="0"/>
              <a:t> more unique</a:t>
            </a:r>
            <a:endParaRPr lang="en-US" b="1" i="1" dirty="0"/>
          </a:p>
        </p:txBody>
      </p:sp>
      <p:pic>
        <p:nvPicPr>
          <p:cNvPr id="31" name="Picture 30" descr="Fig1_InfoPartitioning.pdf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59" t="31219" r="58488" b="36417"/>
          <a:stretch/>
        </p:blipFill>
        <p:spPr>
          <a:xfrm>
            <a:off x="7756787" y="2526397"/>
            <a:ext cx="1146397" cy="1230588"/>
          </a:xfrm>
          <a:prstGeom prst="rect">
            <a:avLst/>
          </a:prstGeom>
        </p:spPr>
      </p:pic>
      <p:pic>
        <p:nvPicPr>
          <p:cNvPr id="32" name="Picture 31" descr="Fig1_InfoPartitioning.pdf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468" t="31219" r="23621" b="36169"/>
          <a:stretch/>
        </p:blipFill>
        <p:spPr>
          <a:xfrm>
            <a:off x="412733" y="2502002"/>
            <a:ext cx="1330345" cy="1254983"/>
          </a:xfrm>
          <a:prstGeom prst="rect">
            <a:avLst/>
          </a:prstGeom>
        </p:spPr>
      </p:pic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2B93-B11C-244A-BE1D-E544FB1B7E8F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57043" y="3740616"/>
            <a:ext cx="4313954" cy="2295687"/>
            <a:chOff x="257043" y="3740616"/>
            <a:chExt cx="4313954" cy="2295687"/>
          </a:xfrm>
        </p:grpSpPr>
        <p:sp>
          <p:nvSpPr>
            <p:cNvPr id="5" name="Rectangle 4"/>
            <p:cNvSpPr/>
            <p:nvPr/>
          </p:nvSpPr>
          <p:spPr>
            <a:xfrm>
              <a:off x="257043" y="3740616"/>
              <a:ext cx="4165719" cy="22956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681006" y="5074671"/>
              <a:ext cx="696850" cy="56109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Z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335641" y="4327365"/>
              <a:ext cx="695808" cy="561095"/>
            </a:xfrm>
            <a:prstGeom prst="ellipse">
              <a:avLst/>
            </a:prstGeom>
            <a:solidFill>
              <a:srgbClr val="28C9F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X</a:t>
              </a:r>
              <a:endParaRPr lang="en-US" sz="1400" b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031449" y="4801014"/>
              <a:ext cx="511835" cy="35582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563851" y="4340970"/>
              <a:ext cx="695808" cy="561095"/>
            </a:xfrm>
            <a:prstGeom prst="ellipse">
              <a:avLst/>
            </a:prstGeom>
            <a:solidFill>
              <a:srgbClr val="28C9F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Y</a:t>
              </a:r>
              <a:endParaRPr lang="en-US" sz="1400" b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22" idx="3"/>
            </p:cNvCxnSpPr>
            <p:nvPr/>
          </p:nvCxnSpPr>
          <p:spPr>
            <a:xfrm flipH="1">
              <a:off x="2581625" y="4819895"/>
              <a:ext cx="1084125" cy="35055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Callout 25"/>
            <p:cNvSpPr/>
            <p:nvPr/>
          </p:nvSpPr>
          <p:spPr>
            <a:xfrm>
              <a:off x="2409793" y="5363910"/>
              <a:ext cx="2161204" cy="672393"/>
            </a:xfrm>
            <a:prstGeom prst="wedgeEllipseCallout">
              <a:avLst>
                <a:gd name="adj1" fmla="val -59263"/>
                <a:gd name="adj2" fmla="val -35440"/>
              </a:avLst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Got it, 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thanks team.</a:t>
              </a:r>
            </a:p>
          </p:txBody>
        </p:sp>
        <p:sp>
          <p:nvSpPr>
            <p:cNvPr id="27" name="Oval Callout 26"/>
            <p:cNvSpPr/>
            <p:nvPr/>
          </p:nvSpPr>
          <p:spPr>
            <a:xfrm>
              <a:off x="817265" y="3978685"/>
              <a:ext cx="1241169" cy="463360"/>
            </a:xfrm>
            <a:prstGeom prst="wedgeEllipseCallout">
              <a:avLst>
                <a:gd name="adj1" fmla="val -58873"/>
                <a:gd name="adj2" fmla="val 4923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5 miles</a:t>
              </a:r>
            </a:p>
          </p:txBody>
        </p:sp>
        <p:sp>
          <p:nvSpPr>
            <p:cNvPr id="28" name="Oval Callout 27"/>
            <p:cNvSpPr/>
            <p:nvPr/>
          </p:nvSpPr>
          <p:spPr>
            <a:xfrm>
              <a:off x="2122407" y="3908442"/>
              <a:ext cx="1543343" cy="706525"/>
            </a:xfrm>
            <a:prstGeom prst="wedgeEllipseCallout">
              <a:avLst>
                <a:gd name="adj1" fmla="val 54136"/>
                <a:gd name="adj2" fmla="val 30528"/>
              </a:avLst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then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turn left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38221" y="3765936"/>
            <a:ext cx="4264963" cy="2295687"/>
            <a:chOff x="4721485" y="3752331"/>
            <a:chExt cx="4264963" cy="2295687"/>
          </a:xfrm>
        </p:grpSpPr>
        <p:sp>
          <p:nvSpPr>
            <p:cNvPr id="33" name="Rectangle 32"/>
            <p:cNvSpPr/>
            <p:nvPr/>
          </p:nvSpPr>
          <p:spPr>
            <a:xfrm>
              <a:off x="4721485" y="3752331"/>
              <a:ext cx="4165719" cy="22956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5448" y="5086386"/>
              <a:ext cx="696850" cy="56109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Z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800083" y="4339080"/>
              <a:ext cx="695808" cy="561095"/>
            </a:xfrm>
            <a:prstGeom prst="ellipse">
              <a:avLst/>
            </a:prstGeom>
            <a:solidFill>
              <a:srgbClr val="28C9F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X</a:t>
              </a:r>
              <a:endParaRPr lang="en-US" sz="1400" b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95891" y="4812729"/>
              <a:ext cx="511835" cy="355827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8028293" y="4352685"/>
              <a:ext cx="695808" cy="561095"/>
            </a:xfrm>
            <a:prstGeom prst="ellipse">
              <a:avLst/>
            </a:prstGeom>
            <a:solidFill>
              <a:srgbClr val="28C9F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Y</a:t>
              </a:r>
              <a:endParaRPr lang="en-US" sz="1400" b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Arrow Connector 39"/>
            <p:cNvCxnSpPr>
              <a:stCxn id="39" idx="3"/>
            </p:cNvCxnSpPr>
            <p:nvPr/>
          </p:nvCxnSpPr>
          <p:spPr>
            <a:xfrm flipH="1">
              <a:off x="7046067" y="4831610"/>
              <a:ext cx="1084125" cy="35055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Callout 40"/>
            <p:cNvSpPr/>
            <p:nvPr/>
          </p:nvSpPr>
          <p:spPr>
            <a:xfrm>
              <a:off x="6842297" y="5346193"/>
              <a:ext cx="2144151" cy="690110"/>
            </a:xfrm>
            <a:prstGeom prst="wedgeEllipseCallout">
              <a:avLst>
                <a:gd name="adj1" fmla="val -59263"/>
                <a:gd name="adj2" fmla="val -35440"/>
              </a:avLst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I only needed one of you.</a:t>
              </a:r>
            </a:p>
          </p:txBody>
        </p:sp>
        <p:sp>
          <p:nvSpPr>
            <p:cNvPr id="43" name="Oval Callout 42"/>
            <p:cNvSpPr/>
            <p:nvPr/>
          </p:nvSpPr>
          <p:spPr>
            <a:xfrm>
              <a:off x="5366554" y="3965080"/>
              <a:ext cx="887543" cy="463360"/>
            </a:xfrm>
            <a:prstGeom prst="wedgeEllipseCallout">
              <a:avLst>
                <a:gd name="adj1" fmla="val -58873"/>
                <a:gd name="adj2" fmla="val 4923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4" name="Oval Callout 43"/>
            <p:cNvSpPr/>
            <p:nvPr/>
          </p:nvSpPr>
          <p:spPr>
            <a:xfrm>
              <a:off x="6562897" y="3926708"/>
              <a:ext cx="1465396" cy="706525"/>
            </a:xfrm>
            <a:prstGeom prst="wedgeEllipseCallout">
              <a:avLst>
                <a:gd name="adj1" fmla="val 54136"/>
                <a:gd name="adj2" fmla="val 30528"/>
              </a:avLst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Yeah, it’s 4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401585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38"/>
    </mc:Choice>
    <mc:Fallback xmlns="">
      <p:transition xmlns:p14="http://schemas.microsoft.com/office/powerpoint/2010/main" spd="slow" advTm="65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E5FA-6DE0-0648-A02C-26C29066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some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FD4E9-6EAA-CF4F-A08F-B91EE3B82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26" y="1417639"/>
            <a:ext cx="8229600" cy="50180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WHAT DO WE HAVE? </a:t>
            </a:r>
          </a:p>
          <a:p>
            <a:pPr marL="0" indent="0">
              <a:buNone/>
            </a:pPr>
            <a:r>
              <a:rPr lang="en-US" i="1" dirty="0"/>
              <a:t>(Data!)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WE NEED? </a:t>
            </a:r>
          </a:p>
          <a:p>
            <a:pPr marL="0" indent="0">
              <a:buNone/>
            </a:pPr>
            <a:r>
              <a:rPr lang="en-US" i="1" dirty="0"/>
              <a:t>(a PDF!)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DO WE NEED IT?</a:t>
            </a:r>
          </a:p>
          <a:p>
            <a:pPr marL="0" indent="0">
              <a:buNone/>
            </a:pPr>
            <a:r>
              <a:rPr lang="en-US" i="1" dirty="0"/>
              <a:t>(to compute information measures and construct process networks to learn interesting things about the dynamics of complex systems!)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BCB0B-479F-3741-926B-C25B49A5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123" y="1656787"/>
            <a:ext cx="4112594" cy="28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8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5F3F-4404-A944-BBB1-430122DF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many ways to estimate a pdf from data…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93E77C-FC98-8342-9F84-7103ABCC95A6}"/>
              </a:ext>
            </a:extLst>
          </p:cNvPr>
          <p:cNvSpPr txBox="1">
            <a:spLocks/>
          </p:cNvSpPr>
          <p:nvPr/>
        </p:nvSpPr>
        <p:spPr>
          <a:xfrm>
            <a:off x="686771" y="1613334"/>
            <a:ext cx="5587340" cy="2186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Fixed Bin Methods</a:t>
            </a:r>
          </a:p>
          <a:p>
            <a:pPr lvl="1"/>
            <a:r>
              <a:rPr lang="en-US" b="1" dirty="0"/>
              <a:t>Kernel Density Estimation (KDE) </a:t>
            </a:r>
          </a:p>
          <a:p>
            <a:pPr lvl="1"/>
            <a:r>
              <a:rPr lang="en-US" dirty="0" err="1"/>
              <a:t>Darbellay</a:t>
            </a:r>
            <a:r>
              <a:rPr lang="en-US" dirty="0"/>
              <a:t>-Vajda (DV) Adaptive Partitioning</a:t>
            </a:r>
          </a:p>
          <a:p>
            <a:pPr lvl="1"/>
            <a:r>
              <a:rPr lang="en-US" dirty="0"/>
              <a:t>make a Gaussian assumption</a:t>
            </a:r>
          </a:p>
          <a:p>
            <a:pPr lvl="1"/>
            <a:r>
              <a:rPr lang="en-US" dirty="0" err="1"/>
              <a:t>OCTree</a:t>
            </a:r>
            <a:endParaRPr lang="en-US" dirty="0"/>
          </a:p>
        </p:txBody>
      </p:sp>
      <p:pic>
        <p:nvPicPr>
          <p:cNvPr id="5" name="Picture 4" descr="TimeSeries_random.eps">
            <a:extLst>
              <a:ext uri="{FF2B5EF4-FFF2-40B4-BE49-F238E27FC236}">
                <a16:creationId xmlns:a16="http://schemas.microsoft.com/office/drawing/2014/main" id="{970117EA-C354-4C45-B3CA-00F8E16A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8" t="16628" r="30252"/>
          <a:stretch/>
        </p:blipFill>
        <p:spPr>
          <a:xfrm>
            <a:off x="6636523" y="1790206"/>
            <a:ext cx="2050277" cy="4658581"/>
          </a:xfrm>
          <a:prstGeom prst="rect">
            <a:avLst/>
          </a:prstGeom>
        </p:spPr>
      </p:pic>
      <p:pic>
        <p:nvPicPr>
          <p:cNvPr id="6" name="Picture 5" descr="fixedbinsFig.eps">
            <a:extLst>
              <a:ext uri="{FF2B5EF4-FFF2-40B4-BE49-F238E27FC236}">
                <a16:creationId xmlns:a16="http://schemas.microsoft.com/office/drawing/2014/main" id="{37339A2C-E3BB-5D4D-A625-0EF5AB112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00"/>
          <a:stretch/>
        </p:blipFill>
        <p:spPr>
          <a:xfrm>
            <a:off x="576551" y="5121006"/>
            <a:ext cx="2449070" cy="1517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2B93E5-3231-CA4F-AC31-65E31FF4C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441" y="5289543"/>
            <a:ext cx="2584068" cy="129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55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9A70-E83F-0646-8E06-DADA6D7CE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3582" cy="1143000"/>
          </a:xfrm>
        </p:spPr>
        <p:txBody>
          <a:bodyPr>
            <a:noAutofit/>
          </a:bodyPr>
          <a:lstStyle/>
          <a:p>
            <a:r>
              <a:rPr lang="en-US" sz="3200" dirty="0"/>
              <a:t>before computing a pdf, there are also many things we might want to do to prepare our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8E9C-1D1E-9547-B421-63C55BC3D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remove outliers</a:t>
            </a:r>
          </a:p>
          <a:p>
            <a:pPr marL="0" indent="0">
              <a:buNone/>
            </a:pPr>
            <a:r>
              <a:rPr lang="en-US" sz="2400" i="1" dirty="0"/>
              <a:t>(or not)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dirty="0"/>
              <a:t>normalize data or otherwise transform it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filter or take an anomaly</a:t>
            </a:r>
          </a:p>
          <a:p>
            <a:pPr marL="0" indent="0">
              <a:buNone/>
            </a:pPr>
            <a:r>
              <a:rPr lang="en-US" sz="2400" i="1" dirty="0"/>
              <a:t>(for example, to get rid of diurnal or annual cycle)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dirty="0"/>
              <a:t>consider </a:t>
            </a:r>
            <a:r>
              <a:rPr lang="en-US" sz="2400" i="1" dirty="0"/>
              <a:t>pdf</a:t>
            </a:r>
            <a:r>
              <a:rPr lang="en-US" sz="2400" dirty="0"/>
              <a:t>s over multiple time windows</a:t>
            </a:r>
          </a:p>
          <a:p>
            <a:pPr marL="0" indent="0">
              <a:buNone/>
            </a:pPr>
            <a:r>
              <a:rPr lang="en-US" sz="2400" i="1" dirty="0"/>
              <a:t>(for example: before and after a storm event)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4257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97E7-2F9D-1246-862B-8F2E22B9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TIPNet</a:t>
            </a:r>
            <a:r>
              <a:rPr lang="en-US" dirty="0"/>
              <a:t>: a </a:t>
            </a:r>
            <a:r>
              <a:rPr lang="en-US" dirty="0" err="1"/>
              <a:t>Matlab</a:t>
            </a:r>
            <a:r>
              <a:rPr lang="en-US" dirty="0"/>
              <a:t> GUI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2F080-459C-014D-BB3F-9607F82D92EA}"/>
              </a:ext>
            </a:extLst>
          </p:cNvPr>
          <p:cNvSpPr txBox="1"/>
          <p:nvPr/>
        </p:nvSpPr>
        <p:spPr>
          <a:xfrm>
            <a:off x="771269" y="1276961"/>
            <a:ext cx="737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available for your enjoyment at: </a:t>
            </a:r>
            <a:r>
              <a:rPr lang="en-US" dirty="0">
                <a:hlinkClick r:id="rId2"/>
              </a:rPr>
              <a:t>https://github.com/HydroComplexity/TIPNet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A3AB1-B378-A047-A149-DED6E1262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91" y="2138607"/>
            <a:ext cx="2316730" cy="3034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B65E5-CE6D-2744-90AA-BE7E8672E2D0}"/>
              </a:ext>
            </a:extLst>
          </p:cNvPr>
          <p:cNvSpPr txBox="1"/>
          <p:nvPr/>
        </p:nvSpPr>
        <p:spPr>
          <a:xfrm>
            <a:off x="3826413" y="1833938"/>
            <a:ext cx="472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dataset can either be loaded as a .mat file (must have a matrix named </a:t>
            </a:r>
            <a:r>
              <a:rPr lang="en-US" i="1" dirty="0"/>
              <a:t>data</a:t>
            </a:r>
            <a:r>
              <a:rPr lang="en-US" dirty="0"/>
              <a:t> and a character vector </a:t>
            </a:r>
            <a:r>
              <a:rPr lang="en-US" i="1" dirty="0" err="1"/>
              <a:t>varnames</a:t>
            </a:r>
            <a:r>
              <a:rPr lang="en-US" dirty="0"/>
              <a:t>) or as an excel file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F99840-FE19-1243-8276-622481283D02}"/>
              </a:ext>
            </a:extLst>
          </p:cNvPr>
          <p:cNvCxnSpPr>
            <a:cxnSpLocks/>
          </p:cNvCxnSpPr>
          <p:nvPr/>
        </p:nvCxnSpPr>
        <p:spPr>
          <a:xfrm flipH="1">
            <a:off x="1842869" y="2278966"/>
            <a:ext cx="1983544" cy="478302"/>
          </a:xfrm>
          <a:prstGeom prst="straightConnector1">
            <a:avLst/>
          </a:prstGeom>
          <a:ln>
            <a:solidFill>
              <a:srgbClr val="FF0000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AD67B34-6A7F-B84B-AE5A-8F714E2FF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12" y="3073135"/>
            <a:ext cx="4829790" cy="310258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4A1FE4-5838-EB4D-8DE8-3B2419A68D4A}"/>
              </a:ext>
            </a:extLst>
          </p:cNvPr>
          <p:cNvCxnSpPr>
            <a:cxnSpLocks/>
          </p:cNvCxnSpPr>
          <p:nvPr/>
        </p:nvCxnSpPr>
        <p:spPr>
          <a:xfrm>
            <a:off x="1955409" y="2925615"/>
            <a:ext cx="2444320" cy="1150403"/>
          </a:xfrm>
          <a:prstGeom prst="straightConnector1">
            <a:avLst/>
          </a:prstGeom>
          <a:ln>
            <a:solidFill>
              <a:srgbClr val="FF0000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BDCD02-B46A-C642-AA1F-383D69B130C3}"/>
              </a:ext>
            </a:extLst>
          </p:cNvPr>
          <p:cNvCxnSpPr>
            <a:cxnSpLocks/>
          </p:cNvCxnSpPr>
          <p:nvPr/>
        </p:nvCxnSpPr>
        <p:spPr>
          <a:xfrm flipH="1">
            <a:off x="3348111" y="4332384"/>
            <a:ext cx="3038622" cy="1667823"/>
          </a:xfrm>
          <a:prstGeom prst="straightConnector1">
            <a:avLst/>
          </a:prstGeom>
          <a:ln>
            <a:solidFill>
              <a:srgbClr val="FF0000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1FF26C5-F0E8-3C49-A11C-01AB1148AC60}"/>
              </a:ext>
            </a:extLst>
          </p:cNvPr>
          <p:cNvSpPr txBox="1"/>
          <p:nvPr/>
        </p:nvSpPr>
        <p:spPr>
          <a:xfrm>
            <a:off x="457200" y="6011282"/>
            <a:ext cx="330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saved in a .mat project file</a:t>
            </a:r>
          </a:p>
        </p:txBody>
      </p:sp>
    </p:spTree>
    <p:extLst>
      <p:ext uri="{BB962C8B-B14F-4D97-AF65-F5344CB8AC3E}">
        <p14:creationId xmlns:p14="http://schemas.microsoft.com/office/powerpoint/2010/main" val="44100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world is full of complex networks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28616"/>
            <a:ext cx="2023259" cy="1517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9027" y="1464304"/>
            <a:ext cx="174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human brain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64" y="4263708"/>
            <a:ext cx="3292626" cy="11585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3834" y="3909799"/>
            <a:ext cx="130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trade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555" y="1464304"/>
            <a:ext cx="3050129" cy="22875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8797" y="1438461"/>
            <a:ext cx="8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1128" y="5839084"/>
            <a:ext cx="514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must understand the network structure in order to understand system behavior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2B93-B11C-244A-BE1D-E544FB1B7E8F}" type="slidenum">
              <a:rPr lang="en-US" smtClean="0"/>
              <a:t>2</a:t>
            </a:fld>
            <a:endParaRPr lang="en-US"/>
          </a:p>
        </p:txBody>
      </p:sp>
      <p:pic>
        <p:nvPicPr>
          <p:cNvPr id="16" name="Picture 15" descr="Fig_Conceptual_picture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688" y="4133597"/>
            <a:ext cx="2344093" cy="1566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17AE57-9150-5B49-8533-F3CCC2B036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91" y="1982978"/>
            <a:ext cx="1938563" cy="1363083"/>
          </a:xfrm>
          <a:prstGeom prst="rect">
            <a:avLst/>
          </a:prstGeom>
        </p:spPr>
      </p:pic>
      <p:pic>
        <p:nvPicPr>
          <p:cNvPr id="18" name="Picture 17" descr="Fig_morenodes.eps">
            <a:extLst>
              <a:ext uri="{FF2B5EF4-FFF2-40B4-BE49-F238E27FC236}">
                <a16:creationId xmlns:a16="http://schemas.microsoft.com/office/drawing/2014/main" id="{4E5CE218-0E61-0241-8214-620FCC124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7227" y="4207485"/>
            <a:ext cx="2156300" cy="13602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FCB2F4-0FCC-0E4D-8B0F-E79F53AB0A27}"/>
              </a:ext>
            </a:extLst>
          </p:cNvPr>
          <p:cNvSpPr txBox="1"/>
          <p:nvPr/>
        </p:nvSpPr>
        <p:spPr>
          <a:xfrm>
            <a:off x="5338797" y="3755628"/>
            <a:ext cx="20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ecohydrologic</a:t>
            </a:r>
            <a:r>
              <a:rPr lang="en-US" dirty="0"/>
              <a:t> fluxes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020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"/>
    </mc:Choice>
    <mc:Fallback xmlns="">
      <p:transition xmlns:p14="http://schemas.microsoft.com/office/powerpoint/2010/main" spd="slow" advTm="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32CE-874F-5246-98CD-23B45C00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TIPNet</a:t>
            </a:r>
            <a:r>
              <a:rPr lang="en-US" dirty="0"/>
              <a:t> GUI: loading or generating a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9617C-32E6-EE4E-A4DB-EAFA0E3C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1" y="1702509"/>
            <a:ext cx="2316730" cy="3034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F1523-E407-AA4A-AA60-651E22372606}"/>
              </a:ext>
            </a:extLst>
          </p:cNvPr>
          <p:cNvSpPr txBox="1"/>
          <p:nvPr/>
        </p:nvSpPr>
        <p:spPr>
          <a:xfrm>
            <a:off x="3826413" y="1833938"/>
            <a:ext cx="472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alternately, you can opt to generate data, where I have a few 2-variable examples set up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D93084-0F0C-D340-80A4-A7743293F464}"/>
              </a:ext>
            </a:extLst>
          </p:cNvPr>
          <p:cNvCxnSpPr>
            <a:cxnSpLocks/>
          </p:cNvCxnSpPr>
          <p:nvPr/>
        </p:nvCxnSpPr>
        <p:spPr>
          <a:xfrm flipH="1">
            <a:off x="1786597" y="2278966"/>
            <a:ext cx="2039816" cy="365760"/>
          </a:xfrm>
          <a:prstGeom prst="straightConnector1">
            <a:avLst/>
          </a:prstGeom>
          <a:ln>
            <a:solidFill>
              <a:srgbClr val="FF0000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E732714-8F5B-CE46-BF06-674EFB08D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07" y="3373975"/>
            <a:ext cx="6512853" cy="32952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D8B254-0C38-7642-A685-946423ABB46B}"/>
              </a:ext>
            </a:extLst>
          </p:cNvPr>
          <p:cNvCxnSpPr>
            <a:cxnSpLocks/>
          </p:cNvCxnSpPr>
          <p:nvPr/>
        </p:nvCxnSpPr>
        <p:spPr>
          <a:xfrm>
            <a:off x="1786597" y="2771335"/>
            <a:ext cx="1308295" cy="1181687"/>
          </a:xfrm>
          <a:prstGeom prst="straightConnector1">
            <a:avLst/>
          </a:prstGeom>
          <a:ln>
            <a:solidFill>
              <a:srgbClr val="FF0000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161B5F-FF6C-1E43-A0AA-3C806F60FC2D}"/>
              </a:ext>
            </a:extLst>
          </p:cNvPr>
          <p:cNvSpPr txBox="1"/>
          <p:nvPr/>
        </p:nvSpPr>
        <p:spPr>
          <a:xfrm>
            <a:off x="3230885" y="2759743"/>
            <a:ext cx="5089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chaotic logistic cases, can fiddle with noise and coupling strength for any case</a:t>
            </a:r>
          </a:p>
        </p:txBody>
      </p:sp>
    </p:spTree>
    <p:extLst>
      <p:ext uri="{BB962C8B-B14F-4D97-AF65-F5344CB8AC3E}">
        <p14:creationId xmlns:p14="http://schemas.microsoft.com/office/powerpoint/2010/main" val="23904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A79C-BC19-884D-BA40-00D58253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74638"/>
            <a:ext cx="8707902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TIPNet</a:t>
            </a:r>
            <a:r>
              <a:rPr lang="en-US" dirty="0"/>
              <a:t> GUI: data pre-processing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A3DB0-3A5E-5749-8F12-C2585A71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8" y="1924076"/>
            <a:ext cx="7614821" cy="4476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4DCB9-61B2-114C-AA92-B8932C7E33A7}"/>
              </a:ext>
            </a:extLst>
          </p:cNvPr>
          <p:cNvSpPr txBox="1"/>
          <p:nvPr/>
        </p:nvSpPr>
        <p:spPr>
          <a:xfrm>
            <a:off x="824290" y="1144100"/>
            <a:ext cx="742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“all nodes” or individual variables, see the data before and after operations such as outlier removal, normalization, anomaly, or filtering</a:t>
            </a:r>
          </a:p>
        </p:txBody>
      </p:sp>
    </p:spTree>
    <p:extLst>
      <p:ext uri="{BB962C8B-B14F-4D97-AF65-F5344CB8AC3E}">
        <p14:creationId xmlns:p14="http://schemas.microsoft.com/office/powerpoint/2010/main" val="134803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0426-B360-2E46-9E19-D1349F04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" y="274638"/>
            <a:ext cx="877824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TIPNet</a:t>
            </a:r>
            <a:r>
              <a:rPr lang="en-US" dirty="0"/>
              <a:t> GUI: data pre-processing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44C62-6D81-F94E-A3D7-7992156EF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" y="1244208"/>
            <a:ext cx="5471628" cy="359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03F92-8AE9-6040-9055-84EC25AE20C8}"/>
              </a:ext>
            </a:extLst>
          </p:cNvPr>
          <p:cNvSpPr txBox="1"/>
          <p:nvPr/>
        </p:nvSpPr>
        <p:spPr>
          <a:xfrm>
            <a:off x="5690029" y="1610586"/>
            <a:ext cx="312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filtering (or anomaly) is selected: will perform a high-pass or low pass Butterworth filter with a given cutoff wavelength</a:t>
            </a:r>
          </a:p>
          <a:p>
            <a:endParaRPr lang="en-US" dirty="0"/>
          </a:p>
          <a:p>
            <a:r>
              <a:rPr lang="en-US" dirty="0"/>
              <a:t>Reason to do this:</a:t>
            </a:r>
          </a:p>
          <a:p>
            <a:r>
              <a:rPr lang="en-US" dirty="0"/>
              <a:t>We might want to focus on short term fluctuations, or we might want to omit them</a:t>
            </a:r>
          </a:p>
        </p:txBody>
      </p:sp>
    </p:spTree>
    <p:extLst>
      <p:ext uri="{BB962C8B-B14F-4D97-AF65-F5344CB8AC3E}">
        <p14:creationId xmlns:p14="http://schemas.microsoft.com/office/powerpoint/2010/main" val="3865922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DD7542-3391-5141-B20B-75321843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" y="274638"/>
            <a:ext cx="877824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TIPNet</a:t>
            </a:r>
            <a:r>
              <a:rPr lang="en-US" dirty="0"/>
              <a:t> GUI: data pre-processing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39559-E67F-D545-AC20-871732A6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92" y="1212478"/>
            <a:ext cx="8285871" cy="487826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0042CDF-64C1-334A-9079-F5AD642D2787}"/>
              </a:ext>
            </a:extLst>
          </p:cNvPr>
          <p:cNvGrpSpPr/>
          <p:nvPr/>
        </p:nvGrpSpPr>
        <p:grpSpPr>
          <a:xfrm>
            <a:off x="3024554" y="3672103"/>
            <a:ext cx="5100432" cy="369332"/>
            <a:chOff x="3024554" y="3672103"/>
            <a:chExt cx="510043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063F7F-1B1D-3B48-9F7C-B226B8276650}"/>
                </a:ext>
              </a:extLst>
            </p:cNvPr>
            <p:cNvSpPr txBox="1"/>
            <p:nvPr/>
          </p:nvSpPr>
          <p:spPr>
            <a:xfrm>
              <a:off x="4515728" y="3672103"/>
              <a:ext cx="360925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If you make a mess: reset everything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138D40F-46D2-804A-AAA3-34258FEE066C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3024554" y="3856769"/>
              <a:ext cx="1491174" cy="0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9E62C3-A1DE-F04B-841D-7BA1C7DD0550}"/>
              </a:ext>
            </a:extLst>
          </p:cNvPr>
          <p:cNvGrpSpPr/>
          <p:nvPr/>
        </p:nvGrpSpPr>
        <p:grpSpPr>
          <a:xfrm>
            <a:off x="2152357" y="5926568"/>
            <a:ext cx="6629399" cy="718170"/>
            <a:chOff x="2152357" y="5926568"/>
            <a:chExt cx="6629399" cy="7181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981037-9BA1-CE42-B0AF-4FDBE64339EC}"/>
                </a:ext>
              </a:extLst>
            </p:cNvPr>
            <p:cNvSpPr txBox="1"/>
            <p:nvPr/>
          </p:nvSpPr>
          <p:spPr>
            <a:xfrm>
              <a:off x="2607437" y="6275406"/>
              <a:ext cx="617431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option to compute pdfs over many (equally sized) time windows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7B67B7-82B7-6B44-B6CD-E9610D5D120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2152357" y="5926568"/>
              <a:ext cx="455080" cy="533504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2AD426-AD8F-C949-9B54-BC4E50A7FB24}"/>
              </a:ext>
            </a:extLst>
          </p:cNvPr>
          <p:cNvGrpSpPr/>
          <p:nvPr/>
        </p:nvGrpSpPr>
        <p:grpSpPr>
          <a:xfrm>
            <a:off x="2379898" y="5139545"/>
            <a:ext cx="6850107" cy="724914"/>
            <a:chOff x="2379898" y="5139545"/>
            <a:chExt cx="6850107" cy="7249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B722FE-677F-1442-8878-691FBBF51C64}"/>
                </a:ext>
              </a:extLst>
            </p:cNvPr>
            <p:cNvSpPr txBox="1"/>
            <p:nvPr/>
          </p:nvSpPr>
          <p:spPr>
            <a:xfrm>
              <a:off x="4091354" y="5495127"/>
              <a:ext cx="5138651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option to account for “zero effect” or “atom at zero”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B4D288F-D4BD-AC40-AECB-920EE9E73FCC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2379898" y="5139545"/>
              <a:ext cx="1711456" cy="540248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013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EA2A5-CF2E-0B4D-B3FF-8FBCA856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you have beautiful data, now what?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A4F87-87FD-0C46-AF33-14ECBDA52A5A}"/>
              </a:ext>
            </a:extLst>
          </p:cNvPr>
          <p:cNvSpPr txBox="1"/>
          <p:nvPr/>
        </p:nvSpPr>
        <p:spPr>
          <a:xfrm>
            <a:off x="337627" y="1745018"/>
            <a:ext cx="3910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are some decisions to be made regarding your </a:t>
            </a:r>
            <a:r>
              <a:rPr lang="en-US" sz="2800" i="1" dirty="0"/>
              <a:t>pdf</a:t>
            </a:r>
            <a:r>
              <a:rPr lang="en-US" sz="2800" dirty="0"/>
              <a:t>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F317B-38CB-C84C-BB46-D4E644A5B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43" y="1127891"/>
            <a:ext cx="3793978" cy="2329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7F6D4-D8F6-C04B-9A18-9A9BDC50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7" y="3308789"/>
            <a:ext cx="4879047" cy="3348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F815F-D476-BA4C-86C6-93351ADD78C5}"/>
              </a:ext>
            </a:extLst>
          </p:cNvPr>
          <p:cNvSpPr txBox="1"/>
          <p:nvPr/>
        </p:nvSpPr>
        <p:spPr>
          <a:xfrm>
            <a:off x="5367359" y="3736230"/>
            <a:ext cx="319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pdf viewer within </a:t>
            </a:r>
            <a:r>
              <a:rPr lang="en-US" dirty="0" err="1">
                <a:sym typeface="Wingdings" pitchFamily="2" charset="2"/>
              </a:rPr>
              <a:t>TIPNet</a:t>
            </a:r>
            <a:r>
              <a:rPr lang="en-US" dirty="0">
                <a:sym typeface="Wingdings" pitchFamily="2" charset="2"/>
              </a:rPr>
              <a:t> GUI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B418C-CEC8-994F-8A63-0094E1137B7B}"/>
              </a:ext>
            </a:extLst>
          </p:cNvPr>
          <p:cNvSpPr txBox="1"/>
          <p:nvPr/>
        </p:nvSpPr>
        <p:spPr>
          <a:xfrm>
            <a:off x="5699245" y="4575656"/>
            <a:ext cx="2526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options for: </a:t>
            </a:r>
          </a:p>
          <a:p>
            <a:r>
              <a:rPr lang="en-US" dirty="0">
                <a:sym typeface="Wingdings" pitchFamily="2" charset="2"/>
              </a:rPr>
              <a:t>1) Local vs global binning</a:t>
            </a:r>
          </a:p>
          <a:p>
            <a:r>
              <a:rPr lang="en-US" dirty="0">
                <a:sym typeface="Wingdings" pitchFamily="2" charset="2"/>
              </a:rPr>
              <a:t>2) KDE vs fixed binning</a:t>
            </a:r>
          </a:p>
          <a:p>
            <a:r>
              <a:rPr lang="en-US" dirty="0">
                <a:sym typeface="Wingdings" pitchFamily="2" charset="2"/>
              </a:rPr>
              <a:t>3) number of bins (N)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3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 scheme: local vs global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09169" y="5974144"/>
            <a:ext cx="6840412" cy="14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909169" y="3780739"/>
            <a:ext cx="0" cy="22078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938031" y="3780739"/>
            <a:ext cx="6710531" cy="2193405"/>
          </a:xfrm>
          <a:custGeom>
            <a:avLst/>
            <a:gdLst>
              <a:gd name="connsiteX0" fmla="*/ 0 w 6710531"/>
              <a:gd name="connsiteY0" fmla="*/ 2193405 h 2193405"/>
              <a:gd name="connsiteX1" fmla="*/ 346350 w 6710531"/>
              <a:gd name="connsiteY1" fmla="*/ 1645054 h 2193405"/>
              <a:gd name="connsiteX2" fmla="*/ 577250 w 6710531"/>
              <a:gd name="connsiteY2" fmla="*/ 2005811 h 2193405"/>
              <a:gd name="connsiteX3" fmla="*/ 1096775 w 6710531"/>
              <a:gd name="connsiteY3" fmla="*/ 1616193 h 2193405"/>
              <a:gd name="connsiteX4" fmla="*/ 1529712 w 6710531"/>
              <a:gd name="connsiteY4" fmla="*/ 1933660 h 2193405"/>
              <a:gd name="connsiteX5" fmla="*/ 1674025 w 6710531"/>
              <a:gd name="connsiteY5" fmla="*/ 1356448 h 2193405"/>
              <a:gd name="connsiteX6" fmla="*/ 2395587 w 6710531"/>
              <a:gd name="connsiteY6" fmla="*/ 1818218 h 2193405"/>
              <a:gd name="connsiteX7" fmla="*/ 2612056 w 6710531"/>
              <a:gd name="connsiteY7" fmla="*/ 1500751 h 2193405"/>
              <a:gd name="connsiteX8" fmla="*/ 3044994 w 6710531"/>
              <a:gd name="connsiteY8" fmla="*/ 1919230 h 2193405"/>
              <a:gd name="connsiteX9" fmla="*/ 3247031 w 6710531"/>
              <a:gd name="connsiteY9" fmla="*/ 1370878 h 2193405"/>
              <a:gd name="connsiteX10" fmla="*/ 4199493 w 6710531"/>
              <a:gd name="connsiteY10" fmla="*/ 1385309 h 2193405"/>
              <a:gd name="connsiteX11" fmla="*/ 4415962 w 6710531"/>
              <a:gd name="connsiteY11" fmla="*/ 43291 h 2193405"/>
              <a:gd name="connsiteX12" fmla="*/ 4603568 w 6710531"/>
              <a:gd name="connsiteY12" fmla="*/ 1933660 h 2193405"/>
              <a:gd name="connsiteX13" fmla="*/ 4892193 w 6710531"/>
              <a:gd name="connsiteY13" fmla="*/ 1385309 h 2193405"/>
              <a:gd name="connsiteX14" fmla="*/ 5411718 w 6710531"/>
              <a:gd name="connsiteY14" fmla="*/ 2020242 h 2193405"/>
              <a:gd name="connsiteX15" fmla="*/ 5873518 w 6710531"/>
              <a:gd name="connsiteY15" fmla="*/ 1659484 h 2193405"/>
              <a:gd name="connsiteX16" fmla="*/ 5945675 w 6710531"/>
              <a:gd name="connsiteY16" fmla="*/ 562781 h 2193405"/>
              <a:gd name="connsiteX17" fmla="*/ 6248731 w 6710531"/>
              <a:gd name="connsiteY17" fmla="*/ 1529612 h 2193405"/>
              <a:gd name="connsiteX18" fmla="*/ 6465200 w 6710531"/>
              <a:gd name="connsiteY18" fmla="*/ 0 h 2193405"/>
              <a:gd name="connsiteX19" fmla="*/ 6710531 w 6710531"/>
              <a:gd name="connsiteY19" fmla="*/ 2049102 h 219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10531" h="2193405">
                <a:moveTo>
                  <a:pt x="0" y="2193405"/>
                </a:moveTo>
                <a:lnTo>
                  <a:pt x="346350" y="1645054"/>
                </a:lnTo>
                <a:lnTo>
                  <a:pt x="577250" y="2005811"/>
                </a:lnTo>
                <a:lnTo>
                  <a:pt x="1096775" y="1616193"/>
                </a:lnTo>
                <a:lnTo>
                  <a:pt x="1529712" y="1933660"/>
                </a:lnTo>
                <a:lnTo>
                  <a:pt x="1674025" y="1356448"/>
                </a:lnTo>
                <a:lnTo>
                  <a:pt x="2395587" y="1818218"/>
                </a:lnTo>
                <a:lnTo>
                  <a:pt x="2612056" y="1500751"/>
                </a:lnTo>
                <a:lnTo>
                  <a:pt x="3044994" y="1919230"/>
                </a:lnTo>
                <a:lnTo>
                  <a:pt x="3247031" y="1370878"/>
                </a:lnTo>
                <a:lnTo>
                  <a:pt x="4199493" y="1385309"/>
                </a:lnTo>
                <a:lnTo>
                  <a:pt x="4415962" y="43291"/>
                </a:lnTo>
                <a:lnTo>
                  <a:pt x="4603568" y="1933660"/>
                </a:lnTo>
                <a:lnTo>
                  <a:pt x="4892193" y="1385309"/>
                </a:lnTo>
                <a:lnTo>
                  <a:pt x="5411718" y="2020242"/>
                </a:lnTo>
                <a:lnTo>
                  <a:pt x="5873518" y="1659484"/>
                </a:lnTo>
                <a:lnTo>
                  <a:pt x="5945675" y="562781"/>
                </a:lnTo>
                <a:lnTo>
                  <a:pt x="6248731" y="1529612"/>
                </a:lnTo>
                <a:lnTo>
                  <a:pt x="6465200" y="0"/>
                </a:lnTo>
                <a:lnTo>
                  <a:pt x="6710531" y="2049102"/>
                </a:ln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4603569" y="3824030"/>
            <a:ext cx="0" cy="2150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64687" y="6135805"/>
            <a:ext cx="16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window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56957" y="6148351"/>
            <a:ext cx="158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window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D18D34-71A4-0348-A7DE-4D58E0490BC3}"/>
              </a:ext>
            </a:extLst>
          </p:cNvPr>
          <p:cNvGrpSpPr/>
          <p:nvPr/>
        </p:nvGrpSpPr>
        <p:grpSpPr>
          <a:xfrm>
            <a:off x="938031" y="5007313"/>
            <a:ext cx="1507193" cy="945023"/>
            <a:chOff x="938031" y="5007313"/>
            <a:chExt cx="1507193" cy="945023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938031" y="5007313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938031" y="5159713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938031" y="5342736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938031" y="5495136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938031" y="5647536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938031" y="5799936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938031" y="5952336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DCB9D7-3A28-4142-895A-1D1D2100114E}"/>
              </a:ext>
            </a:extLst>
          </p:cNvPr>
          <p:cNvGrpSpPr/>
          <p:nvPr/>
        </p:nvGrpSpPr>
        <p:grpSpPr>
          <a:xfrm>
            <a:off x="2752915" y="3838462"/>
            <a:ext cx="1507193" cy="2113874"/>
            <a:chOff x="2752915" y="3838462"/>
            <a:chExt cx="1507193" cy="2113874"/>
          </a:xfrm>
        </p:grpSpPr>
        <p:cxnSp>
          <p:nvCxnSpPr>
            <p:cNvPr id="26" name="Straight Connector 25"/>
            <p:cNvCxnSpPr/>
            <p:nvPr/>
          </p:nvCxnSpPr>
          <p:spPr>
            <a:xfrm flipH="1">
              <a:off x="2752915" y="3838462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752915" y="4192883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752915" y="4563500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752915" y="4978453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752915" y="5333595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752915" y="5676396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752915" y="5952336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57200" y="1424142"/>
            <a:ext cx="8433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*for just one time window </a:t>
            </a:r>
            <a:r>
              <a:rPr lang="en-US" sz="2400" dirty="0">
                <a:sym typeface="Wingdings" pitchFamily="2" charset="2"/>
              </a:rPr>
              <a:t> they are the same!</a:t>
            </a:r>
            <a:endParaRPr lang="en-US" sz="2400" dirty="0"/>
          </a:p>
          <a:p>
            <a:r>
              <a:rPr lang="en-US" sz="2400" dirty="0"/>
              <a:t>Otherwise, they might be different</a:t>
            </a:r>
          </a:p>
          <a:p>
            <a:endParaRPr lang="en-US" sz="2400" dirty="0"/>
          </a:p>
          <a:p>
            <a:r>
              <a:rPr lang="en-US" sz="2400" dirty="0"/>
              <a:t>for example: say we want 6 bins in our </a:t>
            </a:r>
            <a:r>
              <a:rPr lang="en-US" sz="2400" i="1" dirty="0"/>
              <a:t>pdf</a:t>
            </a:r>
            <a:r>
              <a:rPr lang="en-US" sz="2400" dirty="0"/>
              <a:t>, and two time windows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5419" y="4575805"/>
            <a:ext cx="137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binning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71256" y="3431604"/>
            <a:ext cx="150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binning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C9C3C41-E1EC-D241-A92D-C663FC79119E}"/>
              </a:ext>
            </a:extLst>
          </p:cNvPr>
          <p:cNvGrpSpPr/>
          <p:nvPr/>
        </p:nvGrpSpPr>
        <p:grpSpPr>
          <a:xfrm>
            <a:off x="6295214" y="3780739"/>
            <a:ext cx="1507193" cy="2113874"/>
            <a:chOff x="2752915" y="3838462"/>
            <a:chExt cx="1507193" cy="211387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19E6E8-1CD8-E944-85EE-325D54225E88}"/>
                </a:ext>
              </a:extLst>
            </p:cNvPr>
            <p:cNvCxnSpPr/>
            <p:nvPr/>
          </p:nvCxnSpPr>
          <p:spPr>
            <a:xfrm flipH="1">
              <a:off x="2752915" y="3838462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FC8EBE3-5911-8140-B030-01AE8E7676D7}"/>
                </a:ext>
              </a:extLst>
            </p:cNvPr>
            <p:cNvCxnSpPr/>
            <p:nvPr/>
          </p:nvCxnSpPr>
          <p:spPr>
            <a:xfrm flipH="1">
              <a:off x="2752915" y="4192883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2D5629-F1B0-2A42-B770-0C82D471047E}"/>
                </a:ext>
              </a:extLst>
            </p:cNvPr>
            <p:cNvCxnSpPr/>
            <p:nvPr/>
          </p:nvCxnSpPr>
          <p:spPr>
            <a:xfrm flipH="1">
              <a:off x="2752915" y="4563500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D7F7E63-4532-A94F-80A8-3D89A3E7AA6D}"/>
                </a:ext>
              </a:extLst>
            </p:cNvPr>
            <p:cNvCxnSpPr/>
            <p:nvPr/>
          </p:nvCxnSpPr>
          <p:spPr>
            <a:xfrm flipH="1">
              <a:off x="2752915" y="4978453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1D21972-3A15-4148-A3D4-B38F00DEDC63}"/>
                </a:ext>
              </a:extLst>
            </p:cNvPr>
            <p:cNvCxnSpPr/>
            <p:nvPr/>
          </p:nvCxnSpPr>
          <p:spPr>
            <a:xfrm flipH="1">
              <a:off x="2752915" y="5333595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1AE664-BD32-3343-BAFF-02B7B21D7003}"/>
                </a:ext>
              </a:extLst>
            </p:cNvPr>
            <p:cNvCxnSpPr/>
            <p:nvPr/>
          </p:nvCxnSpPr>
          <p:spPr>
            <a:xfrm flipH="1">
              <a:off x="2752915" y="5676396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3B36A4-5B20-D249-8DE6-9C1E60C0403E}"/>
                </a:ext>
              </a:extLst>
            </p:cNvPr>
            <p:cNvCxnSpPr/>
            <p:nvPr/>
          </p:nvCxnSpPr>
          <p:spPr>
            <a:xfrm flipH="1">
              <a:off x="2752915" y="5952336"/>
              <a:ext cx="15071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48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78DF-F276-BC4B-9D57-A840209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TIPNet</a:t>
            </a:r>
            <a:r>
              <a:rPr lang="en-US" dirty="0"/>
              <a:t> GUI: </a:t>
            </a:r>
            <a:r>
              <a:rPr lang="en-US" i="1" dirty="0"/>
              <a:t>pdf</a:t>
            </a:r>
            <a:r>
              <a:rPr lang="en-US" dirty="0"/>
              <a:t>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EF174-4A5B-8A40-95E0-1C7E1BD84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2" t="10764" r="7356" b="40887"/>
          <a:stretch/>
        </p:blipFill>
        <p:spPr>
          <a:xfrm>
            <a:off x="5043269" y="3348386"/>
            <a:ext cx="3087858" cy="2284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3EE26-5FDA-5544-BA1C-3028143D8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09" t="12083" r="6601" b="40044"/>
          <a:stretch/>
        </p:blipFill>
        <p:spPr>
          <a:xfrm>
            <a:off x="1016718" y="3378368"/>
            <a:ext cx="3087858" cy="2224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7E209-67EE-4243-8262-2A343E9A1190}"/>
              </a:ext>
            </a:extLst>
          </p:cNvPr>
          <p:cNvSpPr txBox="1"/>
          <p:nvPr/>
        </p:nvSpPr>
        <p:spPr>
          <a:xfrm>
            <a:off x="298938" y="1428507"/>
            <a:ext cx="8546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zero effect: some data (like precipitation, radiation) have many zero or constant values.  When left alone, the KDE method will smooth those values over some surrounding bins.  If we don’t want this </a:t>
            </a:r>
            <a:r>
              <a:rPr lang="en-US" sz="2400" dirty="0">
                <a:sym typeface="Wingdings" pitchFamily="2" charset="2"/>
              </a:rPr>
              <a:t> accounting for zero effect causes those data points to be considered separately.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6179F-B72E-2C44-8D15-F44B9F5C2ACC}"/>
              </a:ext>
            </a:extLst>
          </p:cNvPr>
          <p:cNvSpPr txBox="1"/>
          <p:nvPr/>
        </p:nvSpPr>
        <p:spPr>
          <a:xfrm>
            <a:off x="886920" y="5789145"/>
            <a:ext cx="334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~70% of data are constant value.  </a:t>
            </a:r>
          </a:p>
          <a:p>
            <a:r>
              <a:rPr lang="en-US" dirty="0"/>
              <a:t>Here, p(constant value) = 0.7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EB228-2F93-3545-8AB1-9EF007D30B02}"/>
              </a:ext>
            </a:extLst>
          </p:cNvPr>
          <p:cNvSpPr txBox="1"/>
          <p:nvPr/>
        </p:nvSpPr>
        <p:spPr>
          <a:xfrm>
            <a:off x="4744658" y="5789144"/>
            <a:ext cx="394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the constant value gets smoothed over several surrounding bins</a:t>
            </a:r>
          </a:p>
        </p:txBody>
      </p:sp>
    </p:spTree>
    <p:extLst>
      <p:ext uri="{BB962C8B-B14F-4D97-AF65-F5344CB8AC3E}">
        <p14:creationId xmlns:p14="http://schemas.microsoft.com/office/powerpoint/2010/main" val="4115711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15E8-4843-B447-9CF1-936900AF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TIPNet</a:t>
            </a:r>
            <a:r>
              <a:rPr lang="en-US" dirty="0"/>
              <a:t> GUI: pdf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5C016-8CF6-764B-8054-C6755EFE5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note on fixed binning vs. KDE:</a:t>
            </a:r>
          </a:p>
          <a:p>
            <a:pPr marL="0" indent="0">
              <a:buNone/>
            </a:pPr>
            <a:r>
              <a:rPr lang="en-US" dirty="0"/>
              <a:t>KDE method uses a C function, that needs to be compiled in </a:t>
            </a:r>
            <a:r>
              <a:rPr lang="en-US" dirty="0" err="1"/>
              <a:t>Matlab</a:t>
            </a:r>
            <a:r>
              <a:rPr lang="en-US" dirty="0"/>
              <a:t> using </a:t>
            </a:r>
            <a:r>
              <a:rPr lang="en-US" dirty="0" err="1"/>
              <a:t>mex</a:t>
            </a:r>
            <a:r>
              <a:rPr lang="en-US" dirty="0"/>
              <a:t> (see user guide), just one time before your first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04017-1887-844C-AC96-2BC922BE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086438"/>
            <a:ext cx="4079450" cy="20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36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side note: there are other </a:t>
            </a:r>
            <a:r>
              <a:rPr lang="en-US" i="1" dirty="0" err="1"/>
              <a:t>pdf</a:t>
            </a:r>
            <a:r>
              <a:rPr lang="en-US" dirty="0"/>
              <a:t> estimation issues for real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493" y="3039569"/>
            <a:ext cx="8019640" cy="33796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skewed data</a:t>
            </a:r>
          </a:p>
          <a:p>
            <a:pPr lvl="1"/>
            <a:r>
              <a:rPr lang="en-US" dirty="0"/>
              <a:t>flow rate, others have long tailed </a:t>
            </a:r>
            <a:r>
              <a:rPr lang="en-US" dirty="0" err="1"/>
              <a:t>pdfs</a:t>
            </a:r>
            <a:endParaRPr lang="en-US" dirty="0"/>
          </a:p>
          <a:p>
            <a:pPr lvl="1"/>
            <a:r>
              <a:rPr lang="en-US" dirty="0"/>
              <a:t>solution: can transform to normal distribution</a:t>
            </a:r>
          </a:p>
          <a:p>
            <a:r>
              <a:rPr lang="en-US" dirty="0"/>
              <a:t>measurement interval vs. bin width	</a:t>
            </a:r>
          </a:p>
          <a:p>
            <a:pPr lvl="1"/>
            <a:r>
              <a:rPr lang="en-US" dirty="0"/>
              <a:t>rain gage has 1mm resolution, etc.</a:t>
            </a:r>
          </a:p>
          <a:p>
            <a:pPr lvl="1"/>
            <a:r>
              <a:rPr lang="en-US" dirty="0"/>
              <a:t>solution: make sure bin width &gt; interval</a:t>
            </a:r>
          </a:p>
          <a:p>
            <a:pPr lvl="1"/>
            <a:r>
              <a:rPr lang="en-US" dirty="0"/>
              <a:t>solution: methods to compute optimal bin 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80" y="1638876"/>
            <a:ext cx="6190880" cy="15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84EBB-3D9F-114C-8B7A-8ECE624A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it’s time to circle back and think about the “network” part of </a:t>
            </a:r>
            <a:r>
              <a:rPr lang="en-US" dirty="0" err="1"/>
              <a:t>TIPNet</a:t>
            </a:r>
            <a:endParaRPr lang="en-US" dirty="0"/>
          </a:p>
        </p:txBody>
      </p:sp>
      <p:pic>
        <p:nvPicPr>
          <p:cNvPr id="4" name="Picture 3" descr="Fig_Conceptual1.eps">
            <a:extLst>
              <a:ext uri="{FF2B5EF4-FFF2-40B4-BE49-F238E27FC236}">
                <a16:creationId xmlns:a16="http://schemas.microsoft.com/office/drawing/2014/main" id="{775E5970-3D77-6644-9038-71873DF91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43" y="1712641"/>
            <a:ext cx="3284874" cy="2194697"/>
          </a:xfrm>
          <a:prstGeom prst="rect">
            <a:avLst/>
          </a:prstGeom>
        </p:spPr>
      </p:pic>
      <p:pic>
        <p:nvPicPr>
          <p:cNvPr id="5" name="Picture 4" descr="Fig_WholeNetwork.eps">
            <a:extLst>
              <a:ext uri="{FF2B5EF4-FFF2-40B4-BE49-F238E27FC236}">
                <a16:creationId xmlns:a16="http://schemas.microsoft.com/office/drawing/2014/main" id="{3EB003EF-C44B-2943-8F8B-45347F248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33378"/>
            <a:ext cx="3897826" cy="2882079"/>
          </a:xfrm>
          <a:prstGeom prst="rect">
            <a:avLst/>
          </a:prstGeom>
        </p:spPr>
      </p:pic>
      <p:pic>
        <p:nvPicPr>
          <p:cNvPr id="6" name="Picture 5" descr="Fig_venn_prefull.eps">
            <a:extLst>
              <a:ext uri="{FF2B5EF4-FFF2-40B4-BE49-F238E27FC236}">
                <a16:creationId xmlns:a16="http://schemas.microsoft.com/office/drawing/2014/main" id="{7C2F940C-DD84-BC45-A41F-977898F3C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8" r="19418" b="5947"/>
          <a:stretch/>
        </p:blipFill>
        <p:spPr>
          <a:xfrm>
            <a:off x="2075721" y="3907338"/>
            <a:ext cx="3376585" cy="2500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B5B79-6977-1640-8EDC-3ACA3027389E}"/>
              </a:ext>
            </a:extLst>
          </p:cNvPr>
          <p:cNvSpPr txBox="1"/>
          <p:nvPr/>
        </p:nvSpPr>
        <p:spPr>
          <a:xfrm>
            <a:off x="5227892" y="4202341"/>
            <a:ext cx="367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currently, we have a 3-node analysis</a:t>
            </a:r>
          </a:p>
        </p:txBody>
      </p:sp>
    </p:spTree>
    <p:extLst>
      <p:ext uri="{BB962C8B-B14F-4D97-AF65-F5344CB8AC3E}">
        <p14:creationId xmlns:p14="http://schemas.microsoft.com/office/powerpoint/2010/main" val="80152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788" y="1615010"/>
            <a:ext cx="2482158" cy="2482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86" y="91194"/>
            <a:ext cx="8422236" cy="1075760"/>
          </a:xfrm>
        </p:spPr>
        <p:txBody>
          <a:bodyPr>
            <a:noAutofit/>
          </a:bodyPr>
          <a:lstStyle/>
          <a:p>
            <a:r>
              <a:rPr lang="en-US" sz="3600" dirty="0"/>
              <a:t>observations enable partial reconstructions</a:t>
            </a:r>
          </a:p>
        </p:txBody>
      </p:sp>
      <p:pic>
        <p:nvPicPr>
          <p:cNvPr id="5" name="Picture 4" descr="Fig_WholeNetwork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688" y="1615010"/>
            <a:ext cx="3594100" cy="443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2010" y="987329"/>
            <a:ext cx="1601086" cy="13609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1377" y="4498742"/>
            <a:ext cx="3069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take some measurements to get a closer look at how components vary with time.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0251" y="4790589"/>
            <a:ext cx="2481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partially reconstruct the system and understand </a:t>
            </a:r>
            <a:r>
              <a:rPr lang="en-US" i="1" dirty="0"/>
              <a:t>variability</a:t>
            </a:r>
            <a:r>
              <a:rPr lang="en-US" dirty="0"/>
              <a:t> in terms of </a:t>
            </a:r>
            <a:r>
              <a:rPr lang="en-US" i="1" dirty="0"/>
              <a:t>process connectivity</a:t>
            </a:r>
          </a:p>
        </p:txBody>
      </p:sp>
      <p:pic>
        <p:nvPicPr>
          <p:cNvPr id="26" name="Picture 25" descr="Fig_WholeNetwork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688" y="1615010"/>
            <a:ext cx="5994400" cy="4432300"/>
          </a:xfrm>
          <a:prstGeom prst="rect">
            <a:avLst/>
          </a:prstGeom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2B93-B11C-244A-BE1D-E544FB1B7E8F}" type="slidenum">
              <a:rPr lang="en-US" smtClean="0"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5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"/>
    </mc:Choice>
    <mc:Fallback xmlns="">
      <p:transition xmlns:p14="http://schemas.microsoft.com/office/powerpoint/2010/main" spd="slow" advTm="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309961"/>
            <a:ext cx="62488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moving beyond a three-node analysis requires </a:t>
            </a:r>
            <a:r>
              <a:rPr lang="en-US" strike="sngStrike" dirty="0"/>
              <a:t>courage</a:t>
            </a:r>
            <a:r>
              <a:rPr lang="en-US" dirty="0"/>
              <a:t> a network approach.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2B93-B11C-244A-BE1D-E544FB1B7E8F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 descr="TIPNet_intro_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27" y="1905661"/>
            <a:ext cx="3442067" cy="33437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16036" y="5485622"/>
            <a:ext cx="64192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define a </a:t>
            </a:r>
            <a:r>
              <a:rPr lang="en-US" sz="2400" i="1" dirty="0" err="1"/>
              <a:t>TIPNet</a:t>
            </a:r>
            <a:r>
              <a:rPr lang="en-US" sz="2400" dirty="0"/>
              <a:t> as set of {X</a:t>
            </a:r>
            <a:r>
              <a:rPr lang="en-US" sz="2400" baseline="-25000" dirty="0"/>
              <a:t>1</a:t>
            </a:r>
            <a:r>
              <a:rPr lang="en-US" sz="2400" dirty="0"/>
              <a:t>, X</a:t>
            </a:r>
            <a:r>
              <a:rPr lang="en-US" sz="2400" baseline="-25000" dirty="0"/>
              <a:t>2</a:t>
            </a:r>
            <a:r>
              <a:rPr lang="en-US" sz="2400" dirty="0"/>
              <a:t>} pairs that provide </a:t>
            </a:r>
            <a:r>
              <a:rPr lang="en-US" sz="2400" b="1" dirty="0"/>
              <a:t>R</a:t>
            </a:r>
            <a:r>
              <a:rPr lang="en-US" sz="2400" dirty="0"/>
              <a:t> or </a:t>
            </a:r>
            <a:r>
              <a:rPr lang="en-US" sz="2400" b="1" dirty="0"/>
              <a:t>S</a:t>
            </a:r>
            <a:r>
              <a:rPr lang="en-US" sz="2400" dirty="0"/>
              <a:t> and individuals that provide </a:t>
            </a:r>
            <a:r>
              <a:rPr lang="en-US" sz="2400" b="1" dirty="0"/>
              <a:t>U</a:t>
            </a:r>
            <a:endParaRPr lang="en-US" sz="2400" b="1" baseline="-25000" dirty="0"/>
          </a:p>
        </p:txBody>
      </p:sp>
      <p:pic>
        <p:nvPicPr>
          <p:cNvPr id="14" name="Picture 13" descr="Fig_Circos_illustrative_full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4768" y="1959385"/>
            <a:ext cx="3427449" cy="32362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5398" y="6391117"/>
            <a:ext cx="280718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Goodwell and Kumar, WRR 2017 (2)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9EEF8-C1BD-074D-B7C3-EAB0D877C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984" y="54432"/>
            <a:ext cx="2984441" cy="18304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41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03"/>
    </mc:Choice>
    <mc:Fallback xmlns="">
      <p:transition xmlns:p14="http://schemas.microsoft.com/office/powerpoint/2010/main" spd="slow" advTm="54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001B-A80A-7446-8B13-25496BB1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TIPNet</a:t>
            </a:r>
            <a:r>
              <a:rPr lang="en-US" dirty="0"/>
              <a:t> defines a U,R,S value for each </a:t>
            </a:r>
            <a:r>
              <a:rPr lang="en-US" dirty="0" err="1"/>
              <a:t>source</a:t>
            </a:r>
            <a:r>
              <a:rPr lang="en-US" dirty="0" err="1">
                <a:sym typeface="Wingdings" pitchFamily="2" charset="2"/>
              </a:rPr>
              <a:t>target</a:t>
            </a:r>
            <a:r>
              <a:rPr lang="en-US" dirty="0">
                <a:sym typeface="Wingdings" pitchFamily="2" charset="2"/>
              </a:rPr>
              <a:t> relationship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A3D78-3D3F-6349-9BD5-541635831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6" y="3871156"/>
            <a:ext cx="8110024" cy="24746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i="1" dirty="0"/>
              <a:t>R, S </a:t>
            </a:r>
            <a:r>
              <a:rPr lang="en-US" dirty="0">
                <a:sym typeface="Wingdings" pitchFamily="2" charset="2"/>
              </a:rPr>
              <a:t> are maximum </a:t>
            </a:r>
            <a:r>
              <a:rPr lang="en-US" i="1" dirty="0">
                <a:sym typeface="Wingdings" pitchFamily="2" charset="2"/>
              </a:rPr>
              <a:t>R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i="1" dirty="0">
                <a:sym typeface="Wingdings" pitchFamily="2" charset="2"/>
              </a:rPr>
              <a:t>S</a:t>
            </a:r>
            <a:r>
              <a:rPr lang="en-US" dirty="0">
                <a:sym typeface="Wingdings" pitchFamily="2" charset="2"/>
              </a:rPr>
              <a:t> values for that source variable along with any other source variable</a:t>
            </a:r>
          </a:p>
          <a:p>
            <a:pPr marL="0" indent="0">
              <a:buNone/>
            </a:pPr>
            <a:r>
              <a:rPr lang="en-US" i="1" dirty="0">
                <a:sym typeface="Wingdings" pitchFamily="2" charset="2"/>
              </a:rPr>
              <a:t>U</a:t>
            </a:r>
            <a:r>
              <a:rPr lang="en-US" dirty="0">
                <a:sym typeface="Wingdings" pitchFamily="2" charset="2"/>
              </a:rPr>
              <a:t>  minimum </a:t>
            </a:r>
            <a:r>
              <a:rPr lang="en-US" i="1" dirty="0">
                <a:sym typeface="Wingdings" pitchFamily="2" charset="2"/>
              </a:rPr>
              <a:t>U</a:t>
            </a:r>
            <a:r>
              <a:rPr lang="en-US" dirty="0">
                <a:sym typeface="Wingdings" pitchFamily="2" charset="2"/>
              </a:rPr>
              <a:t> for that source value when any other source variable is considered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this way, any given </a:t>
            </a:r>
            <a:r>
              <a:rPr lang="en-US" i="1" dirty="0">
                <a:sym typeface="Wingdings" pitchFamily="2" charset="2"/>
              </a:rPr>
              <a:t>S</a:t>
            </a:r>
            <a:r>
              <a:rPr lang="en-US" dirty="0">
                <a:sym typeface="Wingdings" pitchFamily="2" charset="2"/>
              </a:rPr>
              <a:t> value from source </a:t>
            </a:r>
            <a:r>
              <a:rPr lang="en-US" i="1" dirty="0">
                <a:sym typeface="Wingdings" pitchFamily="2" charset="2"/>
              </a:rPr>
              <a:t>X</a:t>
            </a:r>
            <a:r>
              <a:rPr lang="en-US" dirty="0">
                <a:sym typeface="Wingdings" pitchFamily="2" charset="2"/>
              </a:rPr>
              <a:t> to target </a:t>
            </a:r>
            <a:r>
              <a:rPr lang="en-US" i="1" dirty="0">
                <a:sym typeface="Wingdings" pitchFamily="2" charset="2"/>
              </a:rPr>
              <a:t>Y</a:t>
            </a:r>
            <a:r>
              <a:rPr lang="en-US" dirty="0">
                <a:sym typeface="Wingdings" pitchFamily="2" charset="2"/>
              </a:rPr>
              <a:t> is also associated with some source </a:t>
            </a:r>
            <a:r>
              <a:rPr lang="en-US" i="1" dirty="0">
                <a:sym typeface="Wingdings" pitchFamily="2" charset="2"/>
              </a:rPr>
              <a:t>Z</a:t>
            </a:r>
            <a:r>
              <a:rPr lang="en-US" dirty="0">
                <a:sym typeface="Wingdings" pitchFamily="2" charset="2"/>
              </a:rPr>
              <a:t> (</a:t>
            </a:r>
            <a:r>
              <a:rPr lang="en-US" i="1" dirty="0">
                <a:sym typeface="Wingdings" pitchFamily="2" charset="2"/>
              </a:rPr>
              <a:t>think of X and Z as “synergy buddies”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3D2A00-2A79-3843-97E4-ABECF582402D}"/>
              </a:ext>
            </a:extLst>
          </p:cNvPr>
          <p:cNvGrpSpPr/>
          <p:nvPr/>
        </p:nvGrpSpPr>
        <p:grpSpPr>
          <a:xfrm>
            <a:off x="724833" y="1856169"/>
            <a:ext cx="1873692" cy="1394165"/>
            <a:chOff x="5786208" y="1727958"/>
            <a:chExt cx="2651985" cy="20703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876D90-2EC3-4840-A7FA-5B80CEB595FD}"/>
                </a:ext>
              </a:extLst>
            </p:cNvPr>
            <p:cNvSpPr/>
            <p:nvPr/>
          </p:nvSpPr>
          <p:spPr>
            <a:xfrm>
              <a:off x="7370299" y="2579226"/>
              <a:ext cx="1067894" cy="66603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rgbClr val="000000"/>
                  </a:solidFill>
                </a:rPr>
                <a:t>X</a:t>
              </a:r>
              <a:r>
                <a:rPr lang="en-US" sz="1400" b="1" baseline="-25000" dirty="0" err="1">
                  <a:solidFill>
                    <a:srgbClr val="000000"/>
                  </a:solidFill>
                </a:rPr>
                <a:t>tar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9A281F-C5AC-654C-B1F1-FC8FFC62DD1E}"/>
                </a:ext>
              </a:extLst>
            </p:cNvPr>
            <p:cNvSpPr/>
            <p:nvPr/>
          </p:nvSpPr>
          <p:spPr>
            <a:xfrm>
              <a:off x="5786208" y="1727958"/>
              <a:ext cx="858535" cy="666034"/>
            </a:xfrm>
            <a:prstGeom prst="ellipse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X</a:t>
              </a:r>
              <a:r>
                <a:rPr lang="en-US" sz="1400" b="1" baseline="-25000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F92B114-ACD4-1C40-A574-7543323B7A44}"/>
                </a:ext>
              </a:extLst>
            </p:cNvPr>
            <p:cNvSpPr/>
            <p:nvPr/>
          </p:nvSpPr>
          <p:spPr>
            <a:xfrm>
              <a:off x="5944115" y="3132247"/>
              <a:ext cx="879081" cy="666034"/>
            </a:xfrm>
            <a:prstGeom prst="ellipse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X</a:t>
              </a:r>
              <a:r>
                <a:rPr lang="en-US" sz="1400" b="1" baseline="-25000" dirty="0">
                  <a:solidFill>
                    <a:srgbClr val="000000"/>
                  </a:solidFill>
                </a:rPr>
                <a:t>s2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3872B8-FC69-2748-B752-B41E3C67721A}"/>
                </a:ext>
              </a:extLst>
            </p:cNvPr>
            <p:cNvCxnSpPr>
              <a:stCxn id="7" idx="6"/>
              <a:endCxn id="5" idx="3"/>
            </p:cNvCxnSpPr>
            <p:nvPr/>
          </p:nvCxnSpPr>
          <p:spPr>
            <a:xfrm flipV="1">
              <a:off x="6823196" y="3147721"/>
              <a:ext cx="703494" cy="31754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7D5D6B0E-F1A1-DF46-B1C9-A41F0C4DCA60}"/>
              </a:ext>
            </a:extLst>
          </p:cNvPr>
          <p:cNvSpPr/>
          <p:nvPr/>
        </p:nvSpPr>
        <p:spPr>
          <a:xfrm>
            <a:off x="2287979" y="1566013"/>
            <a:ext cx="621092" cy="448510"/>
          </a:xfrm>
          <a:prstGeom prst="ellipse">
            <a:avLst/>
          </a:prstGeom>
          <a:solidFill>
            <a:srgbClr val="FFFF00"/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X</a:t>
            </a:r>
            <a:r>
              <a:rPr lang="en-US" sz="1400" b="1" baseline="-25000" dirty="0">
                <a:solidFill>
                  <a:srgbClr val="000000"/>
                </a:solidFill>
              </a:rPr>
              <a:t>s3</a:t>
            </a:r>
            <a:endParaRPr lang="en-US" sz="1400" b="1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B7954-C9BD-3F47-A20F-0951B0C53D24}"/>
              </a:ext>
            </a:extLst>
          </p:cNvPr>
          <p:cNvCxnSpPr>
            <a:stCxn id="9" idx="4"/>
            <a:endCxn id="5" idx="0"/>
          </p:cNvCxnSpPr>
          <p:nvPr/>
        </p:nvCxnSpPr>
        <p:spPr>
          <a:xfrm flipH="1">
            <a:off x="2221279" y="2014523"/>
            <a:ext cx="377246" cy="41489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B3106E-7B4B-7A4B-8B36-458FCE61247F}"/>
              </a:ext>
            </a:extLst>
          </p:cNvPr>
          <p:cNvCxnSpPr>
            <a:stCxn id="6" idx="6"/>
          </p:cNvCxnSpPr>
          <p:nvPr/>
        </p:nvCxnSpPr>
        <p:spPr>
          <a:xfrm>
            <a:off x="1331409" y="2080424"/>
            <a:ext cx="595812" cy="498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DB423C-003C-7D49-A37C-5E5B50F906AE}"/>
              </a:ext>
            </a:extLst>
          </p:cNvPr>
          <p:cNvSpPr txBox="1"/>
          <p:nvPr/>
        </p:nvSpPr>
        <p:spPr>
          <a:xfrm>
            <a:off x="2868386" y="2102749"/>
            <a:ext cx="2953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 multiple sources, our link could be redundant or synergistic with any other link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2CEF1F-01C0-0C4D-8FE2-3E75BD560CE2}"/>
              </a:ext>
            </a:extLst>
          </p:cNvPr>
          <p:cNvSpPr/>
          <p:nvPr/>
        </p:nvSpPr>
        <p:spPr>
          <a:xfrm>
            <a:off x="1910733" y="3214356"/>
            <a:ext cx="621092" cy="448510"/>
          </a:xfrm>
          <a:prstGeom prst="ellipse">
            <a:avLst/>
          </a:prstGeom>
          <a:solidFill>
            <a:srgbClr val="FFFF00"/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X</a:t>
            </a:r>
            <a:r>
              <a:rPr lang="en-US" sz="1400" b="1" baseline="-25000" dirty="0">
                <a:solidFill>
                  <a:srgbClr val="000000"/>
                </a:solidFill>
              </a:rPr>
              <a:t>s4</a:t>
            </a:r>
            <a:endParaRPr lang="en-US" sz="1400" b="1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EDE7ED-4E45-5047-922D-1AE165AC22ED}"/>
              </a:ext>
            </a:extLst>
          </p:cNvPr>
          <p:cNvCxnSpPr>
            <a:stCxn id="13" idx="0"/>
            <a:endCxn id="5" idx="4"/>
          </p:cNvCxnSpPr>
          <p:nvPr/>
        </p:nvCxnSpPr>
        <p:spPr>
          <a:xfrm flipV="1">
            <a:off x="2221279" y="2877927"/>
            <a:ext cx="0" cy="33642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C98C0B5-5C29-A74C-8753-A2BACBE054AA}"/>
              </a:ext>
            </a:extLst>
          </p:cNvPr>
          <p:cNvSpPr/>
          <p:nvPr/>
        </p:nvSpPr>
        <p:spPr>
          <a:xfrm rot="18696882">
            <a:off x="1410175" y="1860400"/>
            <a:ext cx="418158" cy="936360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703136" cy="1143000"/>
          </a:xfrm>
        </p:spPr>
        <p:txBody>
          <a:bodyPr>
            <a:noAutofit/>
          </a:bodyPr>
          <a:lstStyle/>
          <a:p>
            <a:r>
              <a:rPr lang="en-US" sz="3600" dirty="0"/>
              <a:t>transfer entropy can be re-interpreted as: uniqueness + synergy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840" y="3789828"/>
            <a:ext cx="444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source link, we use this ratio as a measure of </a:t>
            </a:r>
            <a:r>
              <a:rPr lang="en-US" b="1" dirty="0">
                <a:solidFill>
                  <a:srgbClr val="FF0000"/>
                </a:solidFill>
              </a:rPr>
              <a:t>uniqueness</a:t>
            </a:r>
            <a:r>
              <a:rPr lang="en-US" dirty="0"/>
              <a:t> + </a:t>
            </a:r>
            <a:r>
              <a:rPr lang="en-US" b="1" dirty="0">
                <a:solidFill>
                  <a:srgbClr val="FF0000"/>
                </a:solidFill>
              </a:rPr>
              <a:t>synergy</a:t>
            </a:r>
            <a:r>
              <a:rPr lang="en-US" dirty="0"/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3780" y="5054642"/>
            <a:ext cx="56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8851" y="4614208"/>
            <a:ext cx="985081" cy="1314603"/>
            <a:chOff x="5352247" y="5392701"/>
            <a:chExt cx="985081" cy="1314603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352247" y="5973832"/>
              <a:ext cx="98508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 rot="7273041">
              <a:off x="5590168" y="5367668"/>
              <a:ext cx="525671" cy="575737"/>
            </a:xfrm>
            <a:custGeom>
              <a:avLst/>
              <a:gdLst>
                <a:gd name="connsiteX0" fmla="*/ 912393 w 1663222"/>
                <a:gd name="connsiteY0" fmla="*/ 4925 h 1795698"/>
                <a:gd name="connsiteX1" fmla="*/ 984360 w 1663222"/>
                <a:gd name="connsiteY1" fmla="*/ 123459 h 1795698"/>
                <a:gd name="connsiteX2" fmla="*/ 1009760 w 1663222"/>
                <a:gd name="connsiteY2" fmla="*/ 250459 h 1795698"/>
                <a:gd name="connsiteX3" fmla="*/ 1022460 w 1663222"/>
                <a:gd name="connsiteY3" fmla="*/ 415559 h 1795698"/>
                <a:gd name="connsiteX4" fmla="*/ 984360 w 1663222"/>
                <a:gd name="connsiteY4" fmla="*/ 593359 h 1795698"/>
                <a:gd name="connsiteX5" fmla="*/ 942026 w 1663222"/>
                <a:gd name="connsiteY5" fmla="*/ 737292 h 1795698"/>
                <a:gd name="connsiteX6" fmla="*/ 874293 w 1663222"/>
                <a:gd name="connsiteY6" fmla="*/ 885459 h 1795698"/>
                <a:gd name="connsiteX7" fmla="*/ 789626 w 1663222"/>
                <a:gd name="connsiteY7" fmla="*/ 1025159 h 1795698"/>
                <a:gd name="connsiteX8" fmla="*/ 692260 w 1663222"/>
                <a:gd name="connsiteY8" fmla="*/ 1135225 h 1795698"/>
                <a:gd name="connsiteX9" fmla="*/ 603360 w 1663222"/>
                <a:gd name="connsiteY9" fmla="*/ 1224125 h 1795698"/>
                <a:gd name="connsiteX10" fmla="*/ 505993 w 1663222"/>
                <a:gd name="connsiteY10" fmla="*/ 1308792 h 1795698"/>
                <a:gd name="connsiteX11" fmla="*/ 374760 w 1663222"/>
                <a:gd name="connsiteY11" fmla="*/ 1380759 h 1795698"/>
                <a:gd name="connsiteX12" fmla="*/ 226593 w 1663222"/>
                <a:gd name="connsiteY12" fmla="*/ 1440025 h 1795698"/>
                <a:gd name="connsiteX13" fmla="*/ 82660 w 1663222"/>
                <a:gd name="connsiteY13" fmla="*/ 1448492 h 1795698"/>
                <a:gd name="connsiteX14" fmla="*/ 6460 w 1663222"/>
                <a:gd name="connsiteY14" fmla="*/ 1431559 h 1795698"/>
                <a:gd name="connsiteX15" fmla="*/ 247760 w 1663222"/>
                <a:gd name="connsiteY15" fmla="*/ 1647459 h 1795698"/>
                <a:gd name="connsiteX16" fmla="*/ 412860 w 1663222"/>
                <a:gd name="connsiteY16" fmla="*/ 1740592 h 1795698"/>
                <a:gd name="connsiteX17" fmla="*/ 624526 w 1663222"/>
                <a:gd name="connsiteY17" fmla="*/ 1791392 h 1795698"/>
                <a:gd name="connsiteX18" fmla="*/ 831960 w 1663222"/>
                <a:gd name="connsiteY18" fmla="*/ 1787159 h 1795698"/>
                <a:gd name="connsiteX19" fmla="*/ 1047860 w 1663222"/>
                <a:gd name="connsiteY19" fmla="*/ 1740592 h 1795698"/>
                <a:gd name="connsiteX20" fmla="*/ 1255293 w 1663222"/>
                <a:gd name="connsiteY20" fmla="*/ 1630525 h 1795698"/>
                <a:gd name="connsiteX21" fmla="*/ 1437326 w 1663222"/>
                <a:gd name="connsiteY21" fmla="*/ 1499292 h 1795698"/>
                <a:gd name="connsiteX22" fmla="*/ 1598193 w 1663222"/>
                <a:gd name="connsiteY22" fmla="*/ 1224125 h 1795698"/>
                <a:gd name="connsiteX23" fmla="*/ 1653226 w 1663222"/>
                <a:gd name="connsiteY23" fmla="*/ 1020925 h 1795698"/>
                <a:gd name="connsiteX24" fmla="*/ 1653226 w 1663222"/>
                <a:gd name="connsiteY24" fmla="*/ 728825 h 1795698"/>
                <a:gd name="connsiteX25" fmla="*/ 1551626 w 1663222"/>
                <a:gd name="connsiteY25" fmla="*/ 457892 h 1795698"/>
                <a:gd name="connsiteX26" fmla="*/ 1407693 w 1663222"/>
                <a:gd name="connsiteY26" fmla="*/ 271625 h 1795698"/>
                <a:gd name="connsiteX27" fmla="*/ 1242593 w 1663222"/>
                <a:gd name="connsiteY27" fmla="*/ 131925 h 1795698"/>
                <a:gd name="connsiteX28" fmla="*/ 1077493 w 1663222"/>
                <a:gd name="connsiteY28" fmla="*/ 34559 h 1795698"/>
                <a:gd name="connsiteX29" fmla="*/ 912393 w 1663222"/>
                <a:gd name="connsiteY29" fmla="*/ 4925 h 179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3222" h="1795698">
                  <a:moveTo>
                    <a:pt x="912393" y="4925"/>
                  </a:moveTo>
                  <a:cubicBezTo>
                    <a:pt x="896871" y="19742"/>
                    <a:pt x="968132" y="82537"/>
                    <a:pt x="984360" y="123459"/>
                  </a:cubicBezTo>
                  <a:cubicBezTo>
                    <a:pt x="1000588" y="164381"/>
                    <a:pt x="1003410" y="201776"/>
                    <a:pt x="1009760" y="250459"/>
                  </a:cubicBezTo>
                  <a:cubicBezTo>
                    <a:pt x="1016110" y="299142"/>
                    <a:pt x="1026693" y="358409"/>
                    <a:pt x="1022460" y="415559"/>
                  </a:cubicBezTo>
                  <a:cubicBezTo>
                    <a:pt x="1018227" y="472709"/>
                    <a:pt x="997766" y="539737"/>
                    <a:pt x="984360" y="593359"/>
                  </a:cubicBezTo>
                  <a:cubicBezTo>
                    <a:pt x="970954" y="646981"/>
                    <a:pt x="960370" y="688609"/>
                    <a:pt x="942026" y="737292"/>
                  </a:cubicBezTo>
                  <a:cubicBezTo>
                    <a:pt x="923682" y="785975"/>
                    <a:pt x="899693" y="837481"/>
                    <a:pt x="874293" y="885459"/>
                  </a:cubicBezTo>
                  <a:cubicBezTo>
                    <a:pt x="848893" y="933437"/>
                    <a:pt x="819965" y="983531"/>
                    <a:pt x="789626" y="1025159"/>
                  </a:cubicBezTo>
                  <a:cubicBezTo>
                    <a:pt x="759287" y="1066787"/>
                    <a:pt x="723304" y="1102064"/>
                    <a:pt x="692260" y="1135225"/>
                  </a:cubicBezTo>
                  <a:cubicBezTo>
                    <a:pt x="661216" y="1168386"/>
                    <a:pt x="634404" y="1195197"/>
                    <a:pt x="603360" y="1224125"/>
                  </a:cubicBezTo>
                  <a:cubicBezTo>
                    <a:pt x="572315" y="1253053"/>
                    <a:pt x="544093" y="1282686"/>
                    <a:pt x="505993" y="1308792"/>
                  </a:cubicBezTo>
                  <a:cubicBezTo>
                    <a:pt x="467893" y="1334898"/>
                    <a:pt x="421327" y="1358887"/>
                    <a:pt x="374760" y="1380759"/>
                  </a:cubicBezTo>
                  <a:cubicBezTo>
                    <a:pt x="328193" y="1402631"/>
                    <a:pt x="275276" y="1428736"/>
                    <a:pt x="226593" y="1440025"/>
                  </a:cubicBezTo>
                  <a:cubicBezTo>
                    <a:pt x="177910" y="1451314"/>
                    <a:pt x="119349" y="1449903"/>
                    <a:pt x="82660" y="1448492"/>
                  </a:cubicBezTo>
                  <a:cubicBezTo>
                    <a:pt x="45971" y="1447081"/>
                    <a:pt x="-21057" y="1398398"/>
                    <a:pt x="6460" y="1431559"/>
                  </a:cubicBezTo>
                  <a:cubicBezTo>
                    <a:pt x="33977" y="1464720"/>
                    <a:pt x="180027" y="1595954"/>
                    <a:pt x="247760" y="1647459"/>
                  </a:cubicBezTo>
                  <a:cubicBezTo>
                    <a:pt x="315493" y="1698964"/>
                    <a:pt x="350066" y="1716603"/>
                    <a:pt x="412860" y="1740592"/>
                  </a:cubicBezTo>
                  <a:cubicBezTo>
                    <a:pt x="475654" y="1764581"/>
                    <a:pt x="554676" y="1783631"/>
                    <a:pt x="624526" y="1791392"/>
                  </a:cubicBezTo>
                  <a:cubicBezTo>
                    <a:pt x="694376" y="1799153"/>
                    <a:pt x="761404" y="1795626"/>
                    <a:pt x="831960" y="1787159"/>
                  </a:cubicBezTo>
                  <a:cubicBezTo>
                    <a:pt x="902516" y="1778692"/>
                    <a:pt x="977305" y="1766698"/>
                    <a:pt x="1047860" y="1740592"/>
                  </a:cubicBezTo>
                  <a:cubicBezTo>
                    <a:pt x="1118415" y="1714486"/>
                    <a:pt x="1190382" y="1670742"/>
                    <a:pt x="1255293" y="1630525"/>
                  </a:cubicBezTo>
                  <a:cubicBezTo>
                    <a:pt x="1320204" y="1590308"/>
                    <a:pt x="1380176" y="1567025"/>
                    <a:pt x="1437326" y="1499292"/>
                  </a:cubicBezTo>
                  <a:cubicBezTo>
                    <a:pt x="1494476" y="1431559"/>
                    <a:pt x="1562210" y="1303853"/>
                    <a:pt x="1598193" y="1224125"/>
                  </a:cubicBezTo>
                  <a:cubicBezTo>
                    <a:pt x="1634176" y="1144397"/>
                    <a:pt x="1644054" y="1103475"/>
                    <a:pt x="1653226" y="1020925"/>
                  </a:cubicBezTo>
                  <a:cubicBezTo>
                    <a:pt x="1662398" y="938375"/>
                    <a:pt x="1670159" y="822664"/>
                    <a:pt x="1653226" y="728825"/>
                  </a:cubicBezTo>
                  <a:cubicBezTo>
                    <a:pt x="1636293" y="634986"/>
                    <a:pt x="1592548" y="534092"/>
                    <a:pt x="1551626" y="457892"/>
                  </a:cubicBezTo>
                  <a:cubicBezTo>
                    <a:pt x="1510704" y="381692"/>
                    <a:pt x="1459198" y="325953"/>
                    <a:pt x="1407693" y="271625"/>
                  </a:cubicBezTo>
                  <a:cubicBezTo>
                    <a:pt x="1356188" y="217297"/>
                    <a:pt x="1297626" y="171436"/>
                    <a:pt x="1242593" y="131925"/>
                  </a:cubicBezTo>
                  <a:cubicBezTo>
                    <a:pt x="1187560" y="92414"/>
                    <a:pt x="1132526" y="57842"/>
                    <a:pt x="1077493" y="34559"/>
                  </a:cubicBezTo>
                  <a:cubicBezTo>
                    <a:pt x="1022460" y="11276"/>
                    <a:pt x="927915" y="-9892"/>
                    <a:pt x="912393" y="4925"/>
                  </a:cubicBezTo>
                  <a:close/>
                </a:path>
              </a:pathLst>
            </a:custGeom>
            <a:solidFill>
              <a:srgbClr val="FF6600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499891" y="6080448"/>
              <a:ext cx="587882" cy="626856"/>
            </a:xfrm>
            <a:prstGeom prst="ellipse">
              <a:avLst/>
            </a:prstGeom>
            <a:solidFill>
              <a:srgbClr val="008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99891" y="5488078"/>
              <a:ext cx="529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“T”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58556" y="6180123"/>
              <a:ext cx="529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“I”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84750" y="5078196"/>
            <a:ext cx="24054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given all other sources</a:t>
            </a:r>
          </a:p>
          <a:p>
            <a:pPr algn="ctr"/>
            <a:r>
              <a:rPr lang="en-US" sz="1400" dirty="0"/>
              <a:t>(X</a:t>
            </a:r>
            <a:r>
              <a:rPr lang="en-US" sz="1400" baseline="-25000" dirty="0"/>
              <a:t>s1,</a:t>
            </a:r>
            <a:r>
              <a:rPr lang="en-US" sz="1400" dirty="0"/>
              <a:t>X</a:t>
            </a:r>
            <a:r>
              <a:rPr lang="en-US" sz="1400" baseline="-25000" dirty="0"/>
              <a:t>s2, </a:t>
            </a:r>
            <a:r>
              <a:rPr lang="en-US" sz="1400" dirty="0"/>
              <a:t>X</a:t>
            </a:r>
            <a:r>
              <a:rPr lang="en-US" sz="1400" baseline="-25000" dirty="0"/>
              <a:t>s3</a:t>
            </a:r>
            <a:r>
              <a:rPr lang="en-US" sz="1400" dirty="0"/>
              <a:t>……)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02803" y="1842101"/>
            <a:ext cx="1873692" cy="1394165"/>
            <a:chOff x="5786208" y="1727958"/>
            <a:chExt cx="2651985" cy="2070323"/>
          </a:xfrm>
        </p:grpSpPr>
        <p:sp>
          <p:nvSpPr>
            <p:cNvPr id="24" name="Oval 23"/>
            <p:cNvSpPr/>
            <p:nvPr/>
          </p:nvSpPr>
          <p:spPr>
            <a:xfrm>
              <a:off x="7370299" y="2579226"/>
              <a:ext cx="1067894" cy="66603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rgbClr val="000000"/>
                  </a:solidFill>
                </a:rPr>
                <a:t>X</a:t>
              </a:r>
              <a:r>
                <a:rPr lang="en-US" sz="1400" b="1" baseline="-25000" dirty="0" err="1">
                  <a:solidFill>
                    <a:srgbClr val="000000"/>
                  </a:solidFill>
                </a:rPr>
                <a:t>tar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786208" y="1727958"/>
              <a:ext cx="858535" cy="666034"/>
            </a:xfrm>
            <a:prstGeom prst="ellipse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X</a:t>
              </a:r>
              <a:r>
                <a:rPr lang="en-US" sz="1400" b="1" baseline="-25000" dirty="0">
                  <a:solidFill>
                    <a:schemeClr val="tx1"/>
                  </a:solidFill>
                </a:rPr>
                <a:t>s1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5944115" y="3132247"/>
              <a:ext cx="879081" cy="666034"/>
            </a:xfrm>
            <a:prstGeom prst="ellipse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X</a:t>
              </a:r>
              <a:r>
                <a:rPr lang="en-US" sz="1400" b="1" baseline="-25000" dirty="0">
                  <a:solidFill>
                    <a:srgbClr val="000000"/>
                  </a:solidFill>
                </a:rPr>
                <a:t>s2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6" idx="6"/>
              <a:endCxn id="24" idx="3"/>
            </p:cNvCxnSpPr>
            <p:nvPr/>
          </p:nvCxnSpPr>
          <p:spPr>
            <a:xfrm flipV="1">
              <a:off x="6823196" y="3147721"/>
              <a:ext cx="703494" cy="31754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865949" y="1551945"/>
            <a:ext cx="621092" cy="448510"/>
          </a:xfrm>
          <a:prstGeom prst="ellipse">
            <a:avLst/>
          </a:prstGeom>
          <a:solidFill>
            <a:srgbClr val="FFFF00"/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X</a:t>
            </a:r>
            <a:r>
              <a:rPr lang="en-US" sz="1400" b="1" baseline="-25000" dirty="0">
                <a:solidFill>
                  <a:srgbClr val="000000"/>
                </a:solidFill>
              </a:rPr>
              <a:t>s3</a:t>
            </a:r>
            <a:endParaRPr lang="en-US" sz="1400" b="1" dirty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/>
          <p:cNvCxnSpPr>
            <a:stCxn id="30" idx="4"/>
            <a:endCxn id="24" idx="0"/>
          </p:cNvCxnSpPr>
          <p:nvPr/>
        </p:nvCxnSpPr>
        <p:spPr>
          <a:xfrm flipH="1">
            <a:off x="1799249" y="2000455"/>
            <a:ext cx="377246" cy="41489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6"/>
          </p:cNvCxnSpPr>
          <p:nvPr/>
        </p:nvCxnSpPr>
        <p:spPr>
          <a:xfrm>
            <a:off x="909379" y="2066356"/>
            <a:ext cx="595812" cy="498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5568174" y="1643558"/>
            <a:ext cx="1132000" cy="1175055"/>
            <a:chOff x="5727236" y="1649151"/>
            <a:chExt cx="1882273" cy="2038796"/>
          </a:xfrm>
        </p:grpSpPr>
        <p:sp>
          <p:nvSpPr>
            <p:cNvPr id="36" name="Oval 35"/>
            <p:cNvSpPr/>
            <p:nvPr/>
          </p:nvSpPr>
          <p:spPr>
            <a:xfrm>
              <a:off x="5776039" y="1884547"/>
              <a:ext cx="1829923" cy="18034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7273041">
              <a:off x="5806902" y="1949204"/>
              <a:ext cx="1653088" cy="1812420"/>
            </a:xfrm>
            <a:custGeom>
              <a:avLst/>
              <a:gdLst>
                <a:gd name="connsiteX0" fmla="*/ 912393 w 1663222"/>
                <a:gd name="connsiteY0" fmla="*/ 4925 h 1795698"/>
                <a:gd name="connsiteX1" fmla="*/ 984360 w 1663222"/>
                <a:gd name="connsiteY1" fmla="*/ 123459 h 1795698"/>
                <a:gd name="connsiteX2" fmla="*/ 1009760 w 1663222"/>
                <a:gd name="connsiteY2" fmla="*/ 250459 h 1795698"/>
                <a:gd name="connsiteX3" fmla="*/ 1022460 w 1663222"/>
                <a:gd name="connsiteY3" fmla="*/ 415559 h 1795698"/>
                <a:gd name="connsiteX4" fmla="*/ 984360 w 1663222"/>
                <a:gd name="connsiteY4" fmla="*/ 593359 h 1795698"/>
                <a:gd name="connsiteX5" fmla="*/ 942026 w 1663222"/>
                <a:gd name="connsiteY5" fmla="*/ 737292 h 1795698"/>
                <a:gd name="connsiteX6" fmla="*/ 874293 w 1663222"/>
                <a:gd name="connsiteY6" fmla="*/ 885459 h 1795698"/>
                <a:gd name="connsiteX7" fmla="*/ 789626 w 1663222"/>
                <a:gd name="connsiteY7" fmla="*/ 1025159 h 1795698"/>
                <a:gd name="connsiteX8" fmla="*/ 692260 w 1663222"/>
                <a:gd name="connsiteY8" fmla="*/ 1135225 h 1795698"/>
                <a:gd name="connsiteX9" fmla="*/ 603360 w 1663222"/>
                <a:gd name="connsiteY9" fmla="*/ 1224125 h 1795698"/>
                <a:gd name="connsiteX10" fmla="*/ 505993 w 1663222"/>
                <a:gd name="connsiteY10" fmla="*/ 1308792 h 1795698"/>
                <a:gd name="connsiteX11" fmla="*/ 374760 w 1663222"/>
                <a:gd name="connsiteY11" fmla="*/ 1380759 h 1795698"/>
                <a:gd name="connsiteX12" fmla="*/ 226593 w 1663222"/>
                <a:gd name="connsiteY12" fmla="*/ 1440025 h 1795698"/>
                <a:gd name="connsiteX13" fmla="*/ 82660 w 1663222"/>
                <a:gd name="connsiteY13" fmla="*/ 1448492 h 1795698"/>
                <a:gd name="connsiteX14" fmla="*/ 6460 w 1663222"/>
                <a:gd name="connsiteY14" fmla="*/ 1431559 h 1795698"/>
                <a:gd name="connsiteX15" fmla="*/ 247760 w 1663222"/>
                <a:gd name="connsiteY15" fmla="*/ 1647459 h 1795698"/>
                <a:gd name="connsiteX16" fmla="*/ 412860 w 1663222"/>
                <a:gd name="connsiteY16" fmla="*/ 1740592 h 1795698"/>
                <a:gd name="connsiteX17" fmla="*/ 624526 w 1663222"/>
                <a:gd name="connsiteY17" fmla="*/ 1791392 h 1795698"/>
                <a:gd name="connsiteX18" fmla="*/ 831960 w 1663222"/>
                <a:gd name="connsiteY18" fmla="*/ 1787159 h 1795698"/>
                <a:gd name="connsiteX19" fmla="*/ 1047860 w 1663222"/>
                <a:gd name="connsiteY19" fmla="*/ 1740592 h 1795698"/>
                <a:gd name="connsiteX20" fmla="*/ 1255293 w 1663222"/>
                <a:gd name="connsiteY20" fmla="*/ 1630525 h 1795698"/>
                <a:gd name="connsiteX21" fmla="*/ 1437326 w 1663222"/>
                <a:gd name="connsiteY21" fmla="*/ 1499292 h 1795698"/>
                <a:gd name="connsiteX22" fmla="*/ 1598193 w 1663222"/>
                <a:gd name="connsiteY22" fmla="*/ 1224125 h 1795698"/>
                <a:gd name="connsiteX23" fmla="*/ 1653226 w 1663222"/>
                <a:gd name="connsiteY23" fmla="*/ 1020925 h 1795698"/>
                <a:gd name="connsiteX24" fmla="*/ 1653226 w 1663222"/>
                <a:gd name="connsiteY24" fmla="*/ 728825 h 1795698"/>
                <a:gd name="connsiteX25" fmla="*/ 1551626 w 1663222"/>
                <a:gd name="connsiteY25" fmla="*/ 457892 h 1795698"/>
                <a:gd name="connsiteX26" fmla="*/ 1407693 w 1663222"/>
                <a:gd name="connsiteY26" fmla="*/ 271625 h 1795698"/>
                <a:gd name="connsiteX27" fmla="*/ 1242593 w 1663222"/>
                <a:gd name="connsiteY27" fmla="*/ 131925 h 1795698"/>
                <a:gd name="connsiteX28" fmla="*/ 1077493 w 1663222"/>
                <a:gd name="connsiteY28" fmla="*/ 34559 h 1795698"/>
                <a:gd name="connsiteX29" fmla="*/ 912393 w 1663222"/>
                <a:gd name="connsiteY29" fmla="*/ 4925 h 179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3222" h="1795698">
                  <a:moveTo>
                    <a:pt x="912393" y="4925"/>
                  </a:moveTo>
                  <a:cubicBezTo>
                    <a:pt x="896871" y="19742"/>
                    <a:pt x="968132" y="82537"/>
                    <a:pt x="984360" y="123459"/>
                  </a:cubicBezTo>
                  <a:cubicBezTo>
                    <a:pt x="1000588" y="164381"/>
                    <a:pt x="1003410" y="201776"/>
                    <a:pt x="1009760" y="250459"/>
                  </a:cubicBezTo>
                  <a:cubicBezTo>
                    <a:pt x="1016110" y="299142"/>
                    <a:pt x="1026693" y="358409"/>
                    <a:pt x="1022460" y="415559"/>
                  </a:cubicBezTo>
                  <a:cubicBezTo>
                    <a:pt x="1018227" y="472709"/>
                    <a:pt x="997766" y="539737"/>
                    <a:pt x="984360" y="593359"/>
                  </a:cubicBezTo>
                  <a:cubicBezTo>
                    <a:pt x="970954" y="646981"/>
                    <a:pt x="960370" y="688609"/>
                    <a:pt x="942026" y="737292"/>
                  </a:cubicBezTo>
                  <a:cubicBezTo>
                    <a:pt x="923682" y="785975"/>
                    <a:pt x="899693" y="837481"/>
                    <a:pt x="874293" y="885459"/>
                  </a:cubicBezTo>
                  <a:cubicBezTo>
                    <a:pt x="848893" y="933437"/>
                    <a:pt x="819965" y="983531"/>
                    <a:pt x="789626" y="1025159"/>
                  </a:cubicBezTo>
                  <a:cubicBezTo>
                    <a:pt x="759287" y="1066787"/>
                    <a:pt x="723304" y="1102064"/>
                    <a:pt x="692260" y="1135225"/>
                  </a:cubicBezTo>
                  <a:cubicBezTo>
                    <a:pt x="661216" y="1168386"/>
                    <a:pt x="634404" y="1195197"/>
                    <a:pt x="603360" y="1224125"/>
                  </a:cubicBezTo>
                  <a:cubicBezTo>
                    <a:pt x="572315" y="1253053"/>
                    <a:pt x="544093" y="1282686"/>
                    <a:pt x="505993" y="1308792"/>
                  </a:cubicBezTo>
                  <a:cubicBezTo>
                    <a:pt x="467893" y="1334898"/>
                    <a:pt x="421327" y="1358887"/>
                    <a:pt x="374760" y="1380759"/>
                  </a:cubicBezTo>
                  <a:cubicBezTo>
                    <a:pt x="328193" y="1402631"/>
                    <a:pt x="275276" y="1428736"/>
                    <a:pt x="226593" y="1440025"/>
                  </a:cubicBezTo>
                  <a:cubicBezTo>
                    <a:pt x="177910" y="1451314"/>
                    <a:pt x="119349" y="1449903"/>
                    <a:pt x="82660" y="1448492"/>
                  </a:cubicBezTo>
                  <a:cubicBezTo>
                    <a:pt x="45971" y="1447081"/>
                    <a:pt x="-21057" y="1398398"/>
                    <a:pt x="6460" y="1431559"/>
                  </a:cubicBezTo>
                  <a:cubicBezTo>
                    <a:pt x="33977" y="1464720"/>
                    <a:pt x="180027" y="1595954"/>
                    <a:pt x="247760" y="1647459"/>
                  </a:cubicBezTo>
                  <a:cubicBezTo>
                    <a:pt x="315493" y="1698964"/>
                    <a:pt x="350066" y="1716603"/>
                    <a:pt x="412860" y="1740592"/>
                  </a:cubicBezTo>
                  <a:cubicBezTo>
                    <a:pt x="475654" y="1764581"/>
                    <a:pt x="554676" y="1783631"/>
                    <a:pt x="624526" y="1791392"/>
                  </a:cubicBezTo>
                  <a:cubicBezTo>
                    <a:pt x="694376" y="1799153"/>
                    <a:pt x="761404" y="1795626"/>
                    <a:pt x="831960" y="1787159"/>
                  </a:cubicBezTo>
                  <a:cubicBezTo>
                    <a:pt x="902516" y="1778692"/>
                    <a:pt x="977305" y="1766698"/>
                    <a:pt x="1047860" y="1740592"/>
                  </a:cubicBezTo>
                  <a:cubicBezTo>
                    <a:pt x="1118415" y="1714486"/>
                    <a:pt x="1190382" y="1670742"/>
                    <a:pt x="1255293" y="1630525"/>
                  </a:cubicBezTo>
                  <a:cubicBezTo>
                    <a:pt x="1320204" y="1590308"/>
                    <a:pt x="1380176" y="1567025"/>
                    <a:pt x="1437326" y="1499292"/>
                  </a:cubicBezTo>
                  <a:cubicBezTo>
                    <a:pt x="1494476" y="1431559"/>
                    <a:pt x="1562210" y="1303853"/>
                    <a:pt x="1598193" y="1224125"/>
                  </a:cubicBezTo>
                  <a:cubicBezTo>
                    <a:pt x="1634176" y="1144397"/>
                    <a:pt x="1644054" y="1103475"/>
                    <a:pt x="1653226" y="1020925"/>
                  </a:cubicBezTo>
                  <a:cubicBezTo>
                    <a:pt x="1662398" y="938375"/>
                    <a:pt x="1670159" y="822664"/>
                    <a:pt x="1653226" y="728825"/>
                  </a:cubicBezTo>
                  <a:cubicBezTo>
                    <a:pt x="1636293" y="634986"/>
                    <a:pt x="1592548" y="534092"/>
                    <a:pt x="1551626" y="457892"/>
                  </a:cubicBezTo>
                  <a:cubicBezTo>
                    <a:pt x="1510704" y="381692"/>
                    <a:pt x="1459198" y="325953"/>
                    <a:pt x="1407693" y="271625"/>
                  </a:cubicBezTo>
                  <a:cubicBezTo>
                    <a:pt x="1356188" y="217297"/>
                    <a:pt x="1297626" y="171436"/>
                    <a:pt x="1242593" y="131925"/>
                  </a:cubicBezTo>
                  <a:cubicBezTo>
                    <a:pt x="1187560" y="92414"/>
                    <a:pt x="1132526" y="57842"/>
                    <a:pt x="1077493" y="34559"/>
                  </a:cubicBezTo>
                  <a:cubicBezTo>
                    <a:pt x="1022460" y="11276"/>
                    <a:pt x="927915" y="-9892"/>
                    <a:pt x="912393" y="4925"/>
                  </a:cubicBezTo>
                  <a:close/>
                </a:path>
              </a:pathLst>
            </a:custGeom>
            <a:solidFill>
              <a:srgbClr val="FF6600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6477509" y="1854134"/>
              <a:ext cx="1132000" cy="1505021"/>
            </a:xfrm>
            <a:custGeom>
              <a:avLst/>
              <a:gdLst>
                <a:gd name="connsiteX0" fmla="*/ 100055 w 1132000"/>
                <a:gd name="connsiteY0" fmla="*/ 24124 h 1505021"/>
                <a:gd name="connsiteX1" fmla="*/ 11155 w 1132000"/>
                <a:gd name="connsiteY1" fmla="*/ 244257 h 1505021"/>
                <a:gd name="connsiteX2" fmla="*/ 2688 w 1132000"/>
                <a:gd name="connsiteY2" fmla="*/ 464390 h 1505021"/>
                <a:gd name="connsiteX3" fmla="*/ 23855 w 1132000"/>
                <a:gd name="connsiteY3" fmla="*/ 663357 h 1505021"/>
                <a:gd name="connsiteX4" fmla="*/ 129688 w 1132000"/>
                <a:gd name="connsiteY4" fmla="*/ 959690 h 1505021"/>
                <a:gd name="connsiteX5" fmla="*/ 252455 w 1132000"/>
                <a:gd name="connsiteY5" fmla="*/ 1171357 h 1505021"/>
                <a:gd name="connsiteX6" fmla="*/ 366755 w 1132000"/>
                <a:gd name="connsiteY6" fmla="*/ 1315290 h 1505021"/>
                <a:gd name="connsiteX7" fmla="*/ 553021 w 1132000"/>
                <a:gd name="connsiteY7" fmla="*/ 1446524 h 1505021"/>
                <a:gd name="connsiteX8" fmla="*/ 709655 w 1132000"/>
                <a:gd name="connsiteY8" fmla="*/ 1501557 h 1505021"/>
                <a:gd name="connsiteX9" fmla="*/ 857821 w 1132000"/>
                <a:gd name="connsiteY9" fmla="*/ 1493090 h 1505021"/>
                <a:gd name="connsiteX10" fmla="*/ 959421 w 1132000"/>
                <a:gd name="connsiteY10" fmla="*/ 1442290 h 1505021"/>
                <a:gd name="connsiteX11" fmla="*/ 1111821 w 1132000"/>
                <a:gd name="connsiteY11" fmla="*/ 1120557 h 1505021"/>
                <a:gd name="connsiteX12" fmla="*/ 1120288 w 1132000"/>
                <a:gd name="connsiteY12" fmla="*/ 769190 h 1505021"/>
                <a:gd name="connsiteX13" fmla="*/ 1018688 w 1132000"/>
                <a:gd name="connsiteY13" fmla="*/ 477090 h 1505021"/>
                <a:gd name="connsiteX14" fmla="*/ 849355 w 1132000"/>
                <a:gd name="connsiteY14" fmla="*/ 252724 h 1505021"/>
                <a:gd name="connsiteX15" fmla="*/ 675788 w 1132000"/>
                <a:gd name="connsiteY15" fmla="*/ 125724 h 1505021"/>
                <a:gd name="connsiteX16" fmla="*/ 497988 w 1132000"/>
                <a:gd name="connsiteY16" fmla="*/ 62224 h 1505021"/>
                <a:gd name="connsiteX17" fmla="*/ 303255 w 1132000"/>
                <a:gd name="connsiteY17" fmla="*/ 11424 h 1505021"/>
                <a:gd name="connsiteX18" fmla="*/ 100055 w 1132000"/>
                <a:gd name="connsiteY18" fmla="*/ 24124 h 150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000" h="1505021">
                  <a:moveTo>
                    <a:pt x="100055" y="24124"/>
                  </a:moveTo>
                  <a:cubicBezTo>
                    <a:pt x="51372" y="62929"/>
                    <a:pt x="27383" y="170879"/>
                    <a:pt x="11155" y="244257"/>
                  </a:cubicBezTo>
                  <a:cubicBezTo>
                    <a:pt x="-5073" y="317635"/>
                    <a:pt x="571" y="394540"/>
                    <a:pt x="2688" y="464390"/>
                  </a:cubicBezTo>
                  <a:cubicBezTo>
                    <a:pt x="4805" y="534240"/>
                    <a:pt x="2688" y="580807"/>
                    <a:pt x="23855" y="663357"/>
                  </a:cubicBezTo>
                  <a:cubicBezTo>
                    <a:pt x="45022" y="745907"/>
                    <a:pt x="91588" y="875023"/>
                    <a:pt x="129688" y="959690"/>
                  </a:cubicBezTo>
                  <a:cubicBezTo>
                    <a:pt x="167788" y="1044357"/>
                    <a:pt x="212944" y="1112090"/>
                    <a:pt x="252455" y="1171357"/>
                  </a:cubicBezTo>
                  <a:cubicBezTo>
                    <a:pt x="291966" y="1230624"/>
                    <a:pt x="316661" y="1269429"/>
                    <a:pt x="366755" y="1315290"/>
                  </a:cubicBezTo>
                  <a:cubicBezTo>
                    <a:pt x="416849" y="1361151"/>
                    <a:pt x="495871" y="1415480"/>
                    <a:pt x="553021" y="1446524"/>
                  </a:cubicBezTo>
                  <a:cubicBezTo>
                    <a:pt x="610171" y="1477568"/>
                    <a:pt x="658855" y="1493796"/>
                    <a:pt x="709655" y="1501557"/>
                  </a:cubicBezTo>
                  <a:cubicBezTo>
                    <a:pt x="760455" y="1509318"/>
                    <a:pt x="816193" y="1502968"/>
                    <a:pt x="857821" y="1493090"/>
                  </a:cubicBezTo>
                  <a:cubicBezTo>
                    <a:pt x="899449" y="1483212"/>
                    <a:pt x="917088" y="1504379"/>
                    <a:pt x="959421" y="1442290"/>
                  </a:cubicBezTo>
                  <a:cubicBezTo>
                    <a:pt x="1001754" y="1380201"/>
                    <a:pt x="1085010" y="1232740"/>
                    <a:pt x="1111821" y="1120557"/>
                  </a:cubicBezTo>
                  <a:cubicBezTo>
                    <a:pt x="1138632" y="1008374"/>
                    <a:pt x="1135810" y="876435"/>
                    <a:pt x="1120288" y="769190"/>
                  </a:cubicBezTo>
                  <a:cubicBezTo>
                    <a:pt x="1104766" y="661945"/>
                    <a:pt x="1063844" y="563168"/>
                    <a:pt x="1018688" y="477090"/>
                  </a:cubicBezTo>
                  <a:cubicBezTo>
                    <a:pt x="973533" y="391012"/>
                    <a:pt x="906505" y="311285"/>
                    <a:pt x="849355" y="252724"/>
                  </a:cubicBezTo>
                  <a:cubicBezTo>
                    <a:pt x="792205" y="194163"/>
                    <a:pt x="734349" y="157474"/>
                    <a:pt x="675788" y="125724"/>
                  </a:cubicBezTo>
                  <a:cubicBezTo>
                    <a:pt x="617227" y="93974"/>
                    <a:pt x="560077" y="81274"/>
                    <a:pt x="497988" y="62224"/>
                  </a:cubicBezTo>
                  <a:cubicBezTo>
                    <a:pt x="435899" y="43174"/>
                    <a:pt x="370988" y="19891"/>
                    <a:pt x="303255" y="11424"/>
                  </a:cubicBezTo>
                  <a:cubicBezTo>
                    <a:pt x="235522" y="2957"/>
                    <a:pt x="148738" y="-14681"/>
                    <a:pt x="100055" y="24124"/>
                  </a:cubicBezTo>
                  <a:close/>
                </a:path>
              </a:pathLst>
            </a:custGeom>
            <a:solidFill>
              <a:srgbClr val="3366FF"/>
            </a:solidFill>
            <a:ln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9" name="Oval 38"/>
            <p:cNvSpPr/>
            <p:nvPr/>
          </p:nvSpPr>
          <p:spPr>
            <a:xfrm rot="1896497">
              <a:off x="5794370" y="1649151"/>
              <a:ext cx="1068763" cy="1712748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20345749">
              <a:off x="6530247" y="1686934"/>
              <a:ext cx="1072614" cy="1712748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34279" y="3152639"/>
              <a:ext cx="662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</a:t>
              </a:r>
              <a:r>
                <a:rPr lang="en-US" b="1" baseline="-25000" dirty="0"/>
                <a:t>s1,s2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80058" y="2512892"/>
              <a:ext cx="502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</a:t>
              </a:r>
              <a:r>
                <a:rPr lang="en-US" b="1" baseline="-25000" dirty="0"/>
                <a:t>s2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77509" y="2035267"/>
              <a:ext cx="6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</a:t>
              </a:r>
              <a:r>
                <a:rPr lang="en-US" b="1" baseline="-25000" dirty="0"/>
                <a:t>s1,s2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96236" y="24864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</a:t>
              </a:r>
              <a:r>
                <a:rPr lang="en-US" b="1" baseline="-25000" dirty="0"/>
                <a:t>s1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446356" y="2088681"/>
            <a:ext cx="2953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 multiple sources, our link could be redundant or synergistic with any other link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72" y="4408064"/>
            <a:ext cx="3956764" cy="1435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5BF06-6D4E-2F4B-BA17-A4F0CC156E1B}" type="slidenum">
              <a:rPr lang="en-US" smtClean="0"/>
              <a:t>32</a:t>
            </a:fld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488703" y="3200288"/>
            <a:ext cx="621092" cy="448510"/>
          </a:xfrm>
          <a:prstGeom prst="ellipse">
            <a:avLst/>
          </a:prstGeom>
          <a:solidFill>
            <a:srgbClr val="FFFF00"/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X</a:t>
            </a:r>
            <a:r>
              <a:rPr lang="en-US" sz="1400" b="1" baseline="-25000" dirty="0">
                <a:solidFill>
                  <a:srgbClr val="000000"/>
                </a:solidFill>
              </a:rPr>
              <a:t>s4</a:t>
            </a:r>
            <a:endParaRPr lang="en-US" sz="1400" b="1" dirty="0">
              <a:solidFill>
                <a:srgbClr val="000000"/>
              </a:solidFill>
            </a:endParaRPr>
          </a:p>
        </p:txBody>
      </p:sp>
      <p:cxnSp>
        <p:nvCxnSpPr>
          <p:cNvPr id="50" name="Straight Arrow Connector 49"/>
          <p:cNvCxnSpPr>
            <a:stCxn id="49" idx="0"/>
            <a:endCxn id="24" idx="4"/>
          </p:cNvCxnSpPr>
          <p:nvPr/>
        </p:nvCxnSpPr>
        <p:spPr>
          <a:xfrm flipV="1">
            <a:off x="1799249" y="2863859"/>
            <a:ext cx="0" cy="33642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18696882">
            <a:off x="988145" y="1846332"/>
            <a:ext cx="418158" cy="936360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6852574" y="1662148"/>
            <a:ext cx="1255997" cy="1235864"/>
            <a:chOff x="5727236" y="1649151"/>
            <a:chExt cx="2088453" cy="2144304"/>
          </a:xfrm>
        </p:grpSpPr>
        <p:sp>
          <p:nvSpPr>
            <p:cNvPr id="53" name="Oval 52"/>
            <p:cNvSpPr/>
            <p:nvPr/>
          </p:nvSpPr>
          <p:spPr>
            <a:xfrm>
              <a:off x="5776039" y="1884547"/>
              <a:ext cx="1829923" cy="18034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 rot="7273041">
              <a:off x="5806902" y="1949204"/>
              <a:ext cx="1653088" cy="1812420"/>
            </a:xfrm>
            <a:custGeom>
              <a:avLst/>
              <a:gdLst>
                <a:gd name="connsiteX0" fmla="*/ 912393 w 1663222"/>
                <a:gd name="connsiteY0" fmla="*/ 4925 h 1795698"/>
                <a:gd name="connsiteX1" fmla="*/ 984360 w 1663222"/>
                <a:gd name="connsiteY1" fmla="*/ 123459 h 1795698"/>
                <a:gd name="connsiteX2" fmla="*/ 1009760 w 1663222"/>
                <a:gd name="connsiteY2" fmla="*/ 250459 h 1795698"/>
                <a:gd name="connsiteX3" fmla="*/ 1022460 w 1663222"/>
                <a:gd name="connsiteY3" fmla="*/ 415559 h 1795698"/>
                <a:gd name="connsiteX4" fmla="*/ 984360 w 1663222"/>
                <a:gd name="connsiteY4" fmla="*/ 593359 h 1795698"/>
                <a:gd name="connsiteX5" fmla="*/ 942026 w 1663222"/>
                <a:gd name="connsiteY5" fmla="*/ 737292 h 1795698"/>
                <a:gd name="connsiteX6" fmla="*/ 874293 w 1663222"/>
                <a:gd name="connsiteY6" fmla="*/ 885459 h 1795698"/>
                <a:gd name="connsiteX7" fmla="*/ 789626 w 1663222"/>
                <a:gd name="connsiteY7" fmla="*/ 1025159 h 1795698"/>
                <a:gd name="connsiteX8" fmla="*/ 692260 w 1663222"/>
                <a:gd name="connsiteY8" fmla="*/ 1135225 h 1795698"/>
                <a:gd name="connsiteX9" fmla="*/ 603360 w 1663222"/>
                <a:gd name="connsiteY9" fmla="*/ 1224125 h 1795698"/>
                <a:gd name="connsiteX10" fmla="*/ 505993 w 1663222"/>
                <a:gd name="connsiteY10" fmla="*/ 1308792 h 1795698"/>
                <a:gd name="connsiteX11" fmla="*/ 374760 w 1663222"/>
                <a:gd name="connsiteY11" fmla="*/ 1380759 h 1795698"/>
                <a:gd name="connsiteX12" fmla="*/ 226593 w 1663222"/>
                <a:gd name="connsiteY12" fmla="*/ 1440025 h 1795698"/>
                <a:gd name="connsiteX13" fmla="*/ 82660 w 1663222"/>
                <a:gd name="connsiteY13" fmla="*/ 1448492 h 1795698"/>
                <a:gd name="connsiteX14" fmla="*/ 6460 w 1663222"/>
                <a:gd name="connsiteY14" fmla="*/ 1431559 h 1795698"/>
                <a:gd name="connsiteX15" fmla="*/ 247760 w 1663222"/>
                <a:gd name="connsiteY15" fmla="*/ 1647459 h 1795698"/>
                <a:gd name="connsiteX16" fmla="*/ 412860 w 1663222"/>
                <a:gd name="connsiteY16" fmla="*/ 1740592 h 1795698"/>
                <a:gd name="connsiteX17" fmla="*/ 624526 w 1663222"/>
                <a:gd name="connsiteY17" fmla="*/ 1791392 h 1795698"/>
                <a:gd name="connsiteX18" fmla="*/ 831960 w 1663222"/>
                <a:gd name="connsiteY18" fmla="*/ 1787159 h 1795698"/>
                <a:gd name="connsiteX19" fmla="*/ 1047860 w 1663222"/>
                <a:gd name="connsiteY19" fmla="*/ 1740592 h 1795698"/>
                <a:gd name="connsiteX20" fmla="*/ 1255293 w 1663222"/>
                <a:gd name="connsiteY20" fmla="*/ 1630525 h 1795698"/>
                <a:gd name="connsiteX21" fmla="*/ 1437326 w 1663222"/>
                <a:gd name="connsiteY21" fmla="*/ 1499292 h 1795698"/>
                <a:gd name="connsiteX22" fmla="*/ 1598193 w 1663222"/>
                <a:gd name="connsiteY22" fmla="*/ 1224125 h 1795698"/>
                <a:gd name="connsiteX23" fmla="*/ 1653226 w 1663222"/>
                <a:gd name="connsiteY23" fmla="*/ 1020925 h 1795698"/>
                <a:gd name="connsiteX24" fmla="*/ 1653226 w 1663222"/>
                <a:gd name="connsiteY24" fmla="*/ 728825 h 1795698"/>
                <a:gd name="connsiteX25" fmla="*/ 1551626 w 1663222"/>
                <a:gd name="connsiteY25" fmla="*/ 457892 h 1795698"/>
                <a:gd name="connsiteX26" fmla="*/ 1407693 w 1663222"/>
                <a:gd name="connsiteY26" fmla="*/ 271625 h 1795698"/>
                <a:gd name="connsiteX27" fmla="*/ 1242593 w 1663222"/>
                <a:gd name="connsiteY27" fmla="*/ 131925 h 1795698"/>
                <a:gd name="connsiteX28" fmla="*/ 1077493 w 1663222"/>
                <a:gd name="connsiteY28" fmla="*/ 34559 h 1795698"/>
                <a:gd name="connsiteX29" fmla="*/ 912393 w 1663222"/>
                <a:gd name="connsiteY29" fmla="*/ 4925 h 179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3222" h="1795698">
                  <a:moveTo>
                    <a:pt x="912393" y="4925"/>
                  </a:moveTo>
                  <a:cubicBezTo>
                    <a:pt x="896871" y="19742"/>
                    <a:pt x="968132" y="82537"/>
                    <a:pt x="984360" y="123459"/>
                  </a:cubicBezTo>
                  <a:cubicBezTo>
                    <a:pt x="1000588" y="164381"/>
                    <a:pt x="1003410" y="201776"/>
                    <a:pt x="1009760" y="250459"/>
                  </a:cubicBezTo>
                  <a:cubicBezTo>
                    <a:pt x="1016110" y="299142"/>
                    <a:pt x="1026693" y="358409"/>
                    <a:pt x="1022460" y="415559"/>
                  </a:cubicBezTo>
                  <a:cubicBezTo>
                    <a:pt x="1018227" y="472709"/>
                    <a:pt x="997766" y="539737"/>
                    <a:pt x="984360" y="593359"/>
                  </a:cubicBezTo>
                  <a:cubicBezTo>
                    <a:pt x="970954" y="646981"/>
                    <a:pt x="960370" y="688609"/>
                    <a:pt x="942026" y="737292"/>
                  </a:cubicBezTo>
                  <a:cubicBezTo>
                    <a:pt x="923682" y="785975"/>
                    <a:pt x="899693" y="837481"/>
                    <a:pt x="874293" y="885459"/>
                  </a:cubicBezTo>
                  <a:cubicBezTo>
                    <a:pt x="848893" y="933437"/>
                    <a:pt x="819965" y="983531"/>
                    <a:pt x="789626" y="1025159"/>
                  </a:cubicBezTo>
                  <a:cubicBezTo>
                    <a:pt x="759287" y="1066787"/>
                    <a:pt x="723304" y="1102064"/>
                    <a:pt x="692260" y="1135225"/>
                  </a:cubicBezTo>
                  <a:cubicBezTo>
                    <a:pt x="661216" y="1168386"/>
                    <a:pt x="634404" y="1195197"/>
                    <a:pt x="603360" y="1224125"/>
                  </a:cubicBezTo>
                  <a:cubicBezTo>
                    <a:pt x="572315" y="1253053"/>
                    <a:pt x="544093" y="1282686"/>
                    <a:pt x="505993" y="1308792"/>
                  </a:cubicBezTo>
                  <a:cubicBezTo>
                    <a:pt x="467893" y="1334898"/>
                    <a:pt x="421327" y="1358887"/>
                    <a:pt x="374760" y="1380759"/>
                  </a:cubicBezTo>
                  <a:cubicBezTo>
                    <a:pt x="328193" y="1402631"/>
                    <a:pt x="275276" y="1428736"/>
                    <a:pt x="226593" y="1440025"/>
                  </a:cubicBezTo>
                  <a:cubicBezTo>
                    <a:pt x="177910" y="1451314"/>
                    <a:pt x="119349" y="1449903"/>
                    <a:pt x="82660" y="1448492"/>
                  </a:cubicBezTo>
                  <a:cubicBezTo>
                    <a:pt x="45971" y="1447081"/>
                    <a:pt x="-21057" y="1398398"/>
                    <a:pt x="6460" y="1431559"/>
                  </a:cubicBezTo>
                  <a:cubicBezTo>
                    <a:pt x="33977" y="1464720"/>
                    <a:pt x="180027" y="1595954"/>
                    <a:pt x="247760" y="1647459"/>
                  </a:cubicBezTo>
                  <a:cubicBezTo>
                    <a:pt x="315493" y="1698964"/>
                    <a:pt x="350066" y="1716603"/>
                    <a:pt x="412860" y="1740592"/>
                  </a:cubicBezTo>
                  <a:cubicBezTo>
                    <a:pt x="475654" y="1764581"/>
                    <a:pt x="554676" y="1783631"/>
                    <a:pt x="624526" y="1791392"/>
                  </a:cubicBezTo>
                  <a:cubicBezTo>
                    <a:pt x="694376" y="1799153"/>
                    <a:pt x="761404" y="1795626"/>
                    <a:pt x="831960" y="1787159"/>
                  </a:cubicBezTo>
                  <a:cubicBezTo>
                    <a:pt x="902516" y="1778692"/>
                    <a:pt x="977305" y="1766698"/>
                    <a:pt x="1047860" y="1740592"/>
                  </a:cubicBezTo>
                  <a:cubicBezTo>
                    <a:pt x="1118415" y="1714486"/>
                    <a:pt x="1190382" y="1670742"/>
                    <a:pt x="1255293" y="1630525"/>
                  </a:cubicBezTo>
                  <a:cubicBezTo>
                    <a:pt x="1320204" y="1590308"/>
                    <a:pt x="1380176" y="1567025"/>
                    <a:pt x="1437326" y="1499292"/>
                  </a:cubicBezTo>
                  <a:cubicBezTo>
                    <a:pt x="1494476" y="1431559"/>
                    <a:pt x="1562210" y="1303853"/>
                    <a:pt x="1598193" y="1224125"/>
                  </a:cubicBezTo>
                  <a:cubicBezTo>
                    <a:pt x="1634176" y="1144397"/>
                    <a:pt x="1644054" y="1103475"/>
                    <a:pt x="1653226" y="1020925"/>
                  </a:cubicBezTo>
                  <a:cubicBezTo>
                    <a:pt x="1662398" y="938375"/>
                    <a:pt x="1670159" y="822664"/>
                    <a:pt x="1653226" y="728825"/>
                  </a:cubicBezTo>
                  <a:cubicBezTo>
                    <a:pt x="1636293" y="634986"/>
                    <a:pt x="1592548" y="534092"/>
                    <a:pt x="1551626" y="457892"/>
                  </a:cubicBezTo>
                  <a:cubicBezTo>
                    <a:pt x="1510704" y="381692"/>
                    <a:pt x="1459198" y="325953"/>
                    <a:pt x="1407693" y="271625"/>
                  </a:cubicBezTo>
                  <a:cubicBezTo>
                    <a:pt x="1356188" y="217297"/>
                    <a:pt x="1297626" y="171436"/>
                    <a:pt x="1242593" y="131925"/>
                  </a:cubicBezTo>
                  <a:cubicBezTo>
                    <a:pt x="1187560" y="92414"/>
                    <a:pt x="1132526" y="57842"/>
                    <a:pt x="1077493" y="34559"/>
                  </a:cubicBezTo>
                  <a:cubicBezTo>
                    <a:pt x="1022460" y="11276"/>
                    <a:pt x="927915" y="-9892"/>
                    <a:pt x="912393" y="4925"/>
                  </a:cubicBezTo>
                  <a:close/>
                </a:path>
              </a:pathLst>
            </a:custGeom>
            <a:solidFill>
              <a:srgbClr val="FF6600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6477509" y="1854134"/>
              <a:ext cx="1132000" cy="1505021"/>
            </a:xfrm>
            <a:custGeom>
              <a:avLst/>
              <a:gdLst>
                <a:gd name="connsiteX0" fmla="*/ 100055 w 1132000"/>
                <a:gd name="connsiteY0" fmla="*/ 24124 h 1505021"/>
                <a:gd name="connsiteX1" fmla="*/ 11155 w 1132000"/>
                <a:gd name="connsiteY1" fmla="*/ 244257 h 1505021"/>
                <a:gd name="connsiteX2" fmla="*/ 2688 w 1132000"/>
                <a:gd name="connsiteY2" fmla="*/ 464390 h 1505021"/>
                <a:gd name="connsiteX3" fmla="*/ 23855 w 1132000"/>
                <a:gd name="connsiteY3" fmla="*/ 663357 h 1505021"/>
                <a:gd name="connsiteX4" fmla="*/ 129688 w 1132000"/>
                <a:gd name="connsiteY4" fmla="*/ 959690 h 1505021"/>
                <a:gd name="connsiteX5" fmla="*/ 252455 w 1132000"/>
                <a:gd name="connsiteY5" fmla="*/ 1171357 h 1505021"/>
                <a:gd name="connsiteX6" fmla="*/ 366755 w 1132000"/>
                <a:gd name="connsiteY6" fmla="*/ 1315290 h 1505021"/>
                <a:gd name="connsiteX7" fmla="*/ 553021 w 1132000"/>
                <a:gd name="connsiteY7" fmla="*/ 1446524 h 1505021"/>
                <a:gd name="connsiteX8" fmla="*/ 709655 w 1132000"/>
                <a:gd name="connsiteY8" fmla="*/ 1501557 h 1505021"/>
                <a:gd name="connsiteX9" fmla="*/ 857821 w 1132000"/>
                <a:gd name="connsiteY9" fmla="*/ 1493090 h 1505021"/>
                <a:gd name="connsiteX10" fmla="*/ 959421 w 1132000"/>
                <a:gd name="connsiteY10" fmla="*/ 1442290 h 1505021"/>
                <a:gd name="connsiteX11" fmla="*/ 1111821 w 1132000"/>
                <a:gd name="connsiteY11" fmla="*/ 1120557 h 1505021"/>
                <a:gd name="connsiteX12" fmla="*/ 1120288 w 1132000"/>
                <a:gd name="connsiteY12" fmla="*/ 769190 h 1505021"/>
                <a:gd name="connsiteX13" fmla="*/ 1018688 w 1132000"/>
                <a:gd name="connsiteY13" fmla="*/ 477090 h 1505021"/>
                <a:gd name="connsiteX14" fmla="*/ 849355 w 1132000"/>
                <a:gd name="connsiteY14" fmla="*/ 252724 h 1505021"/>
                <a:gd name="connsiteX15" fmla="*/ 675788 w 1132000"/>
                <a:gd name="connsiteY15" fmla="*/ 125724 h 1505021"/>
                <a:gd name="connsiteX16" fmla="*/ 497988 w 1132000"/>
                <a:gd name="connsiteY16" fmla="*/ 62224 h 1505021"/>
                <a:gd name="connsiteX17" fmla="*/ 303255 w 1132000"/>
                <a:gd name="connsiteY17" fmla="*/ 11424 h 1505021"/>
                <a:gd name="connsiteX18" fmla="*/ 100055 w 1132000"/>
                <a:gd name="connsiteY18" fmla="*/ 24124 h 150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000" h="1505021">
                  <a:moveTo>
                    <a:pt x="100055" y="24124"/>
                  </a:moveTo>
                  <a:cubicBezTo>
                    <a:pt x="51372" y="62929"/>
                    <a:pt x="27383" y="170879"/>
                    <a:pt x="11155" y="244257"/>
                  </a:cubicBezTo>
                  <a:cubicBezTo>
                    <a:pt x="-5073" y="317635"/>
                    <a:pt x="571" y="394540"/>
                    <a:pt x="2688" y="464390"/>
                  </a:cubicBezTo>
                  <a:cubicBezTo>
                    <a:pt x="4805" y="534240"/>
                    <a:pt x="2688" y="580807"/>
                    <a:pt x="23855" y="663357"/>
                  </a:cubicBezTo>
                  <a:cubicBezTo>
                    <a:pt x="45022" y="745907"/>
                    <a:pt x="91588" y="875023"/>
                    <a:pt x="129688" y="959690"/>
                  </a:cubicBezTo>
                  <a:cubicBezTo>
                    <a:pt x="167788" y="1044357"/>
                    <a:pt x="212944" y="1112090"/>
                    <a:pt x="252455" y="1171357"/>
                  </a:cubicBezTo>
                  <a:cubicBezTo>
                    <a:pt x="291966" y="1230624"/>
                    <a:pt x="316661" y="1269429"/>
                    <a:pt x="366755" y="1315290"/>
                  </a:cubicBezTo>
                  <a:cubicBezTo>
                    <a:pt x="416849" y="1361151"/>
                    <a:pt x="495871" y="1415480"/>
                    <a:pt x="553021" y="1446524"/>
                  </a:cubicBezTo>
                  <a:cubicBezTo>
                    <a:pt x="610171" y="1477568"/>
                    <a:pt x="658855" y="1493796"/>
                    <a:pt x="709655" y="1501557"/>
                  </a:cubicBezTo>
                  <a:cubicBezTo>
                    <a:pt x="760455" y="1509318"/>
                    <a:pt x="816193" y="1502968"/>
                    <a:pt x="857821" y="1493090"/>
                  </a:cubicBezTo>
                  <a:cubicBezTo>
                    <a:pt x="899449" y="1483212"/>
                    <a:pt x="917088" y="1504379"/>
                    <a:pt x="959421" y="1442290"/>
                  </a:cubicBezTo>
                  <a:cubicBezTo>
                    <a:pt x="1001754" y="1380201"/>
                    <a:pt x="1085010" y="1232740"/>
                    <a:pt x="1111821" y="1120557"/>
                  </a:cubicBezTo>
                  <a:cubicBezTo>
                    <a:pt x="1138632" y="1008374"/>
                    <a:pt x="1135810" y="876435"/>
                    <a:pt x="1120288" y="769190"/>
                  </a:cubicBezTo>
                  <a:cubicBezTo>
                    <a:pt x="1104766" y="661945"/>
                    <a:pt x="1063844" y="563168"/>
                    <a:pt x="1018688" y="477090"/>
                  </a:cubicBezTo>
                  <a:cubicBezTo>
                    <a:pt x="973533" y="391012"/>
                    <a:pt x="906505" y="311285"/>
                    <a:pt x="849355" y="252724"/>
                  </a:cubicBezTo>
                  <a:cubicBezTo>
                    <a:pt x="792205" y="194163"/>
                    <a:pt x="734349" y="157474"/>
                    <a:pt x="675788" y="125724"/>
                  </a:cubicBezTo>
                  <a:cubicBezTo>
                    <a:pt x="617227" y="93974"/>
                    <a:pt x="560077" y="81274"/>
                    <a:pt x="497988" y="62224"/>
                  </a:cubicBezTo>
                  <a:cubicBezTo>
                    <a:pt x="435899" y="43174"/>
                    <a:pt x="370988" y="19891"/>
                    <a:pt x="303255" y="11424"/>
                  </a:cubicBezTo>
                  <a:cubicBezTo>
                    <a:pt x="235522" y="2957"/>
                    <a:pt x="148738" y="-14681"/>
                    <a:pt x="100055" y="24124"/>
                  </a:cubicBezTo>
                  <a:close/>
                </a:path>
              </a:pathLst>
            </a:custGeom>
            <a:solidFill>
              <a:srgbClr val="3366FF"/>
            </a:solidFill>
            <a:ln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6" name="Oval 55"/>
            <p:cNvSpPr/>
            <p:nvPr/>
          </p:nvSpPr>
          <p:spPr>
            <a:xfrm rot="1896497">
              <a:off x="5794370" y="1649151"/>
              <a:ext cx="1068763" cy="1712748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20345749">
              <a:off x="6530247" y="1686934"/>
              <a:ext cx="1072614" cy="1712748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34279" y="3152640"/>
              <a:ext cx="1101384" cy="640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</a:t>
              </a:r>
              <a:r>
                <a:rPr lang="en-US" b="1" baseline="-25000" dirty="0"/>
                <a:t>s1,s3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80058" y="2512892"/>
              <a:ext cx="835631" cy="640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</a:t>
              </a:r>
              <a:r>
                <a:rPr lang="en-US" b="1" baseline="-25000" dirty="0"/>
                <a:t>s3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77510" y="2035267"/>
              <a:ext cx="1158359" cy="640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</a:t>
              </a:r>
              <a:r>
                <a:rPr lang="en-US" b="1" baseline="-25000" dirty="0"/>
                <a:t>s1,s3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896236" y="24864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</a:t>
              </a:r>
              <a:r>
                <a:rPr lang="en-US" b="1" baseline="-25000" dirty="0"/>
                <a:t>s1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223057" y="2837203"/>
            <a:ext cx="1258715" cy="1235864"/>
            <a:chOff x="5727236" y="1649151"/>
            <a:chExt cx="2092972" cy="2144304"/>
          </a:xfrm>
        </p:grpSpPr>
        <p:sp>
          <p:nvSpPr>
            <p:cNvPr id="73" name="Oval 72"/>
            <p:cNvSpPr/>
            <p:nvPr/>
          </p:nvSpPr>
          <p:spPr>
            <a:xfrm>
              <a:off x="5776039" y="1884547"/>
              <a:ext cx="1829923" cy="1803400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7273041">
              <a:off x="5806902" y="1949204"/>
              <a:ext cx="1653088" cy="1812420"/>
            </a:xfrm>
            <a:custGeom>
              <a:avLst/>
              <a:gdLst>
                <a:gd name="connsiteX0" fmla="*/ 912393 w 1663222"/>
                <a:gd name="connsiteY0" fmla="*/ 4925 h 1795698"/>
                <a:gd name="connsiteX1" fmla="*/ 984360 w 1663222"/>
                <a:gd name="connsiteY1" fmla="*/ 123459 h 1795698"/>
                <a:gd name="connsiteX2" fmla="*/ 1009760 w 1663222"/>
                <a:gd name="connsiteY2" fmla="*/ 250459 h 1795698"/>
                <a:gd name="connsiteX3" fmla="*/ 1022460 w 1663222"/>
                <a:gd name="connsiteY3" fmla="*/ 415559 h 1795698"/>
                <a:gd name="connsiteX4" fmla="*/ 984360 w 1663222"/>
                <a:gd name="connsiteY4" fmla="*/ 593359 h 1795698"/>
                <a:gd name="connsiteX5" fmla="*/ 942026 w 1663222"/>
                <a:gd name="connsiteY5" fmla="*/ 737292 h 1795698"/>
                <a:gd name="connsiteX6" fmla="*/ 874293 w 1663222"/>
                <a:gd name="connsiteY6" fmla="*/ 885459 h 1795698"/>
                <a:gd name="connsiteX7" fmla="*/ 789626 w 1663222"/>
                <a:gd name="connsiteY7" fmla="*/ 1025159 h 1795698"/>
                <a:gd name="connsiteX8" fmla="*/ 692260 w 1663222"/>
                <a:gd name="connsiteY8" fmla="*/ 1135225 h 1795698"/>
                <a:gd name="connsiteX9" fmla="*/ 603360 w 1663222"/>
                <a:gd name="connsiteY9" fmla="*/ 1224125 h 1795698"/>
                <a:gd name="connsiteX10" fmla="*/ 505993 w 1663222"/>
                <a:gd name="connsiteY10" fmla="*/ 1308792 h 1795698"/>
                <a:gd name="connsiteX11" fmla="*/ 374760 w 1663222"/>
                <a:gd name="connsiteY11" fmla="*/ 1380759 h 1795698"/>
                <a:gd name="connsiteX12" fmla="*/ 226593 w 1663222"/>
                <a:gd name="connsiteY12" fmla="*/ 1440025 h 1795698"/>
                <a:gd name="connsiteX13" fmla="*/ 82660 w 1663222"/>
                <a:gd name="connsiteY13" fmla="*/ 1448492 h 1795698"/>
                <a:gd name="connsiteX14" fmla="*/ 6460 w 1663222"/>
                <a:gd name="connsiteY14" fmla="*/ 1431559 h 1795698"/>
                <a:gd name="connsiteX15" fmla="*/ 247760 w 1663222"/>
                <a:gd name="connsiteY15" fmla="*/ 1647459 h 1795698"/>
                <a:gd name="connsiteX16" fmla="*/ 412860 w 1663222"/>
                <a:gd name="connsiteY16" fmla="*/ 1740592 h 1795698"/>
                <a:gd name="connsiteX17" fmla="*/ 624526 w 1663222"/>
                <a:gd name="connsiteY17" fmla="*/ 1791392 h 1795698"/>
                <a:gd name="connsiteX18" fmla="*/ 831960 w 1663222"/>
                <a:gd name="connsiteY18" fmla="*/ 1787159 h 1795698"/>
                <a:gd name="connsiteX19" fmla="*/ 1047860 w 1663222"/>
                <a:gd name="connsiteY19" fmla="*/ 1740592 h 1795698"/>
                <a:gd name="connsiteX20" fmla="*/ 1255293 w 1663222"/>
                <a:gd name="connsiteY20" fmla="*/ 1630525 h 1795698"/>
                <a:gd name="connsiteX21" fmla="*/ 1437326 w 1663222"/>
                <a:gd name="connsiteY21" fmla="*/ 1499292 h 1795698"/>
                <a:gd name="connsiteX22" fmla="*/ 1598193 w 1663222"/>
                <a:gd name="connsiteY22" fmla="*/ 1224125 h 1795698"/>
                <a:gd name="connsiteX23" fmla="*/ 1653226 w 1663222"/>
                <a:gd name="connsiteY23" fmla="*/ 1020925 h 1795698"/>
                <a:gd name="connsiteX24" fmla="*/ 1653226 w 1663222"/>
                <a:gd name="connsiteY24" fmla="*/ 728825 h 1795698"/>
                <a:gd name="connsiteX25" fmla="*/ 1551626 w 1663222"/>
                <a:gd name="connsiteY25" fmla="*/ 457892 h 1795698"/>
                <a:gd name="connsiteX26" fmla="*/ 1407693 w 1663222"/>
                <a:gd name="connsiteY26" fmla="*/ 271625 h 1795698"/>
                <a:gd name="connsiteX27" fmla="*/ 1242593 w 1663222"/>
                <a:gd name="connsiteY27" fmla="*/ 131925 h 1795698"/>
                <a:gd name="connsiteX28" fmla="*/ 1077493 w 1663222"/>
                <a:gd name="connsiteY28" fmla="*/ 34559 h 1795698"/>
                <a:gd name="connsiteX29" fmla="*/ 912393 w 1663222"/>
                <a:gd name="connsiteY29" fmla="*/ 4925 h 179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3222" h="1795698">
                  <a:moveTo>
                    <a:pt x="912393" y="4925"/>
                  </a:moveTo>
                  <a:cubicBezTo>
                    <a:pt x="896871" y="19742"/>
                    <a:pt x="968132" y="82537"/>
                    <a:pt x="984360" y="123459"/>
                  </a:cubicBezTo>
                  <a:cubicBezTo>
                    <a:pt x="1000588" y="164381"/>
                    <a:pt x="1003410" y="201776"/>
                    <a:pt x="1009760" y="250459"/>
                  </a:cubicBezTo>
                  <a:cubicBezTo>
                    <a:pt x="1016110" y="299142"/>
                    <a:pt x="1026693" y="358409"/>
                    <a:pt x="1022460" y="415559"/>
                  </a:cubicBezTo>
                  <a:cubicBezTo>
                    <a:pt x="1018227" y="472709"/>
                    <a:pt x="997766" y="539737"/>
                    <a:pt x="984360" y="593359"/>
                  </a:cubicBezTo>
                  <a:cubicBezTo>
                    <a:pt x="970954" y="646981"/>
                    <a:pt x="960370" y="688609"/>
                    <a:pt x="942026" y="737292"/>
                  </a:cubicBezTo>
                  <a:cubicBezTo>
                    <a:pt x="923682" y="785975"/>
                    <a:pt x="899693" y="837481"/>
                    <a:pt x="874293" y="885459"/>
                  </a:cubicBezTo>
                  <a:cubicBezTo>
                    <a:pt x="848893" y="933437"/>
                    <a:pt x="819965" y="983531"/>
                    <a:pt x="789626" y="1025159"/>
                  </a:cubicBezTo>
                  <a:cubicBezTo>
                    <a:pt x="759287" y="1066787"/>
                    <a:pt x="723304" y="1102064"/>
                    <a:pt x="692260" y="1135225"/>
                  </a:cubicBezTo>
                  <a:cubicBezTo>
                    <a:pt x="661216" y="1168386"/>
                    <a:pt x="634404" y="1195197"/>
                    <a:pt x="603360" y="1224125"/>
                  </a:cubicBezTo>
                  <a:cubicBezTo>
                    <a:pt x="572315" y="1253053"/>
                    <a:pt x="544093" y="1282686"/>
                    <a:pt x="505993" y="1308792"/>
                  </a:cubicBezTo>
                  <a:cubicBezTo>
                    <a:pt x="467893" y="1334898"/>
                    <a:pt x="421327" y="1358887"/>
                    <a:pt x="374760" y="1380759"/>
                  </a:cubicBezTo>
                  <a:cubicBezTo>
                    <a:pt x="328193" y="1402631"/>
                    <a:pt x="275276" y="1428736"/>
                    <a:pt x="226593" y="1440025"/>
                  </a:cubicBezTo>
                  <a:cubicBezTo>
                    <a:pt x="177910" y="1451314"/>
                    <a:pt x="119349" y="1449903"/>
                    <a:pt x="82660" y="1448492"/>
                  </a:cubicBezTo>
                  <a:cubicBezTo>
                    <a:pt x="45971" y="1447081"/>
                    <a:pt x="-21057" y="1398398"/>
                    <a:pt x="6460" y="1431559"/>
                  </a:cubicBezTo>
                  <a:cubicBezTo>
                    <a:pt x="33977" y="1464720"/>
                    <a:pt x="180027" y="1595954"/>
                    <a:pt x="247760" y="1647459"/>
                  </a:cubicBezTo>
                  <a:cubicBezTo>
                    <a:pt x="315493" y="1698964"/>
                    <a:pt x="350066" y="1716603"/>
                    <a:pt x="412860" y="1740592"/>
                  </a:cubicBezTo>
                  <a:cubicBezTo>
                    <a:pt x="475654" y="1764581"/>
                    <a:pt x="554676" y="1783631"/>
                    <a:pt x="624526" y="1791392"/>
                  </a:cubicBezTo>
                  <a:cubicBezTo>
                    <a:pt x="694376" y="1799153"/>
                    <a:pt x="761404" y="1795626"/>
                    <a:pt x="831960" y="1787159"/>
                  </a:cubicBezTo>
                  <a:cubicBezTo>
                    <a:pt x="902516" y="1778692"/>
                    <a:pt x="977305" y="1766698"/>
                    <a:pt x="1047860" y="1740592"/>
                  </a:cubicBezTo>
                  <a:cubicBezTo>
                    <a:pt x="1118415" y="1714486"/>
                    <a:pt x="1190382" y="1670742"/>
                    <a:pt x="1255293" y="1630525"/>
                  </a:cubicBezTo>
                  <a:cubicBezTo>
                    <a:pt x="1320204" y="1590308"/>
                    <a:pt x="1380176" y="1567025"/>
                    <a:pt x="1437326" y="1499292"/>
                  </a:cubicBezTo>
                  <a:cubicBezTo>
                    <a:pt x="1494476" y="1431559"/>
                    <a:pt x="1562210" y="1303853"/>
                    <a:pt x="1598193" y="1224125"/>
                  </a:cubicBezTo>
                  <a:cubicBezTo>
                    <a:pt x="1634176" y="1144397"/>
                    <a:pt x="1644054" y="1103475"/>
                    <a:pt x="1653226" y="1020925"/>
                  </a:cubicBezTo>
                  <a:cubicBezTo>
                    <a:pt x="1662398" y="938375"/>
                    <a:pt x="1670159" y="822664"/>
                    <a:pt x="1653226" y="728825"/>
                  </a:cubicBezTo>
                  <a:cubicBezTo>
                    <a:pt x="1636293" y="634986"/>
                    <a:pt x="1592548" y="534092"/>
                    <a:pt x="1551626" y="457892"/>
                  </a:cubicBezTo>
                  <a:cubicBezTo>
                    <a:pt x="1510704" y="381692"/>
                    <a:pt x="1459198" y="325953"/>
                    <a:pt x="1407693" y="271625"/>
                  </a:cubicBezTo>
                  <a:cubicBezTo>
                    <a:pt x="1356188" y="217297"/>
                    <a:pt x="1297626" y="171436"/>
                    <a:pt x="1242593" y="131925"/>
                  </a:cubicBezTo>
                  <a:cubicBezTo>
                    <a:pt x="1187560" y="92414"/>
                    <a:pt x="1132526" y="57842"/>
                    <a:pt x="1077493" y="34559"/>
                  </a:cubicBezTo>
                  <a:cubicBezTo>
                    <a:pt x="1022460" y="11276"/>
                    <a:pt x="927915" y="-9892"/>
                    <a:pt x="912393" y="4925"/>
                  </a:cubicBezTo>
                  <a:close/>
                </a:path>
              </a:pathLst>
            </a:custGeom>
            <a:solidFill>
              <a:srgbClr val="FF6600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477509" y="1854134"/>
              <a:ext cx="1132000" cy="1505021"/>
            </a:xfrm>
            <a:custGeom>
              <a:avLst/>
              <a:gdLst>
                <a:gd name="connsiteX0" fmla="*/ 100055 w 1132000"/>
                <a:gd name="connsiteY0" fmla="*/ 24124 h 1505021"/>
                <a:gd name="connsiteX1" fmla="*/ 11155 w 1132000"/>
                <a:gd name="connsiteY1" fmla="*/ 244257 h 1505021"/>
                <a:gd name="connsiteX2" fmla="*/ 2688 w 1132000"/>
                <a:gd name="connsiteY2" fmla="*/ 464390 h 1505021"/>
                <a:gd name="connsiteX3" fmla="*/ 23855 w 1132000"/>
                <a:gd name="connsiteY3" fmla="*/ 663357 h 1505021"/>
                <a:gd name="connsiteX4" fmla="*/ 129688 w 1132000"/>
                <a:gd name="connsiteY4" fmla="*/ 959690 h 1505021"/>
                <a:gd name="connsiteX5" fmla="*/ 252455 w 1132000"/>
                <a:gd name="connsiteY5" fmla="*/ 1171357 h 1505021"/>
                <a:gd name="connsiteX6" fmla="*/ 366755 w 1132000"/>
                <a:gd name="connsiteY6" fmla="*/ 1315290 h 1505021"/>
                <a:gd name="connsiteX7" fmla="*/ 553021 w 1132000"/>
                <a:gd name="connsiteY7" fmla="*/ 1446524 h 1505021"/>
                <a:gd name="connsiteX8" fmla="*/ 709655 w 1132000"/>
                <a:gd name="connsiteY8" fmla="*/ 1501557 h 1505021"/>
                <a:gd name="connsiteX9" fmla="*/ 857821 w 1132000"/>
                <a:gd name="connsiteY9" fmla="*/ 1493090 h 1505021"/>
                <a:gd name="connsiteX10" fmla="*/ 959421 w 1132000"/>
                <a:gd name="connsiteY10" fmla="*/ 1442290 h 1505021"/>
                <a:gd name="connsiteX11" fmla="*/ 1111821 w 1132000"/>
                <a:gd name="connsiteY11" fmla="*/ 1120557 h 1505021"/>
                <a:gd name="connsiteX12" fmla="*/ 1120288 w 1132000"/>
                <a:gd name="connsiteY12" fmla="*/ 769190 h 1505021"/>
                <a:gd name="connsiteX13" fmla="*/ 1018688 w 1132000"/>
                <a:gd name="connsiteY13" fmla="*/ 477090 h 1505021"/>
                <a:gd name="connsiteX14" fmla="*/ 849355 w 1132000"/>
                <a:gd name="connsiteY14" fmla="*/ 252724 h 1505021"/>
                <a:gd name="connsiteX15" fmla="*/ 675788 w 1132000"/>
                <a:gd name="connsiteY15" fmla="*/ 125724 h 1505021"/>
                <a:gd name="connsiteX16" fmla="*/ 497988 w 1132000"/>
                <a:gd name="connsiteY16" fmla="*/ 62224 h 1505021"/>
                <a:gd name="connsiteX17" fmla="*/ 303255 w 1132000"/>
                <a:gd name="connsiteY17" fmla="*/ 11424 h 1505021"/>
                <a:gd name="connsiteX18" fmla="*/ 100055 w 1132000"/>
                <a:gd name="connsiteY18" fmla="*/ 24124 h 150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000" h="1505021">
                  <a:moveTo>
                    <a:pt x="100055" y="24124"/>
                  </a:moveTo>
                  <a:cubicBezTo>
                    <a:pt x="51372" y="62929"/>
                    <a:pt x="27383" y="170879"/>
                    <a:pt x="11155" y="244257"/>
                  </a:cubicBezTo>
                  <a:cubicBezTo>
                    <a:pt x="-5073" y="317635"/>
                    <a:pt x="571" y="394540"/>
                    <a:pt x="2688" y="464390"/>
                  </a:cubicBezTo>
                  <a:cubicBezTo>
                    <a:pt x="4805" y="534240"/>
                    <a:pt x="2688" y="580807"/>
                    <a:pt x="23855" y="663357"/>
                  </a:cubicBezTo>
                  <a:cubicBezTo>
                    <a:pt x="45022" y="745907"/>
                    <a:pt x="91588" y="875023"/>
                    <a:pt x="129688" y="959690"/>
                  </a:cubicBezTo>
                  <a:cubicBezTo>
                    <a:pt x="167788" y="1044357"/>
                    <a:pt x="212944" y="1112090"/>
                    <a:pt x="252455" y="1171357"/>
                  </a:cubicBezTo>
                  <a:cubicBezTo>
                    <a:pt x="291966" y="1230624"/>
                    <a:pt x="316661" y="1269429"/>
                    <a:pt x="366755" y="1315290"/>
                  </a:cubicBezTo>
                  <a:cubicBezTo>
                    <a:pt x="416849" y="1361151"/>
                    <a:pt x="495871" y="1415480"/>
                    <a:pt x="553021" y="1446524"/>
                  </a:cubicBezTo>
                  <a:cubicBezTo>
                    <a:pt x="610171" y="1477568"/>
                    <a:pt x="658855" y="1493796"/>
                    <a:pt x="709655" y="1501557"/>
                  </a:cubicBezTo>
                  <a:cubicBezTo>
                    <a:pt x="760455" y="1509318"/>
                    <a:pt x="816193" y="1502968"/>
                    <a:pt x="857821" y="1493090"/>
                  </a:cubicBezTo>
                  <a:cubicBezTo>
                    <a:pt x="899449" y="1483212"/>
                    <a:pt x="917088" y="1504379"/>
                    <a:pt x="959421" y="1442290"/>
                  </a:cubicBezTo>
                  <a:cubicBezTo>
                    <a:pt x="1001754" y="1380201"/>
                    <a:pt x="1085010" y="1232740"/>
                    <a:pt x="1111821" y="1120557"/>
                  </a:cubicBezTo>
                  <a:cubicBezTo>
                    <a:pt x="1138632" y="1008374"/>
                    <a:pt x="1135810" y="876435"/>
                    <a:pt x="1120288" y="769190"/>
                  </a:cubicBezTo>
                  <a:cubicBezTo>
                    <a:pt x="1104766" y="661945"/>
                    <a:pt x="1063844" y="563168"/>
                    <a:pt x="1018688" y="477090"/>
                  </a:cubicBezTo>
                  <a:cubicBezTo>
                    <a:pt x="973533" y="391012"/>
                    <a:pt x="906505" y="311285"/>
                    <a:pt x="849355" y="252724"/>
                  </a:cubicBezTo>
                  <a:cubicBezTo>
                    <a:pt x="792205" y="194163"/>
                    <a:pt x="734349" y="157474"/>
                    <a:pt x="675788" y="125724"/>
                  </a:cubicBezTo>
                  <a:cubicBezTo>
                    <a:pt x="617227" y="93974"/>
                    <a:pt x="560077" y="81274"/>
                    <a:pt x="497988" y="62224"/>
                  </a:cubicBezTo>
                  <a:cubicBezTo>
                    <a:pt x="435899" y="43174"/>
                    <a:pt x="370988" y="19891"/>
                    <a:pt x="303255" y="11424"/>
                  </a:cubicBezTo>
                  <a:cubicBezTo>
                    <a:pt x="235522" y="2957"/>
                    <a:pt x="148738" y="-14681"/>
                    <a:pt x="100055" y="24124"/>
                  </a:cubicBezTo>
                  <a:close/>
                </a:path>
              </a:pathLst>
            </a:custGeom>
            <a:solidFill>
              <a:srgbClr val="3366FF"/>
            </a:solidFill>
            <a:ln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6" name="Oval 75"/>
            <p:cNvSpPr/>
            <p:nvPr/>
          </p:nvSpPr>
          <p:spPr>
            <a:xfrm rot="1896497">
              <a:off x="5794370" y="1649151"/>
              <a:ext cx="1068763" cy="1712748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20345749">
              <a:off x="6530247" y="1686934"/>
              <a:ext cx="1072614" cy="1712748"/>
            </a:xfrm>
            <a:prstGeom prst="ellipse">
              <a:avLst/>
            </a:prstGeom>
            <a:noFill/>
            <a:ln w="381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34279" y="3152640"/>
              <a:ext cx="1101384" cy="640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</a:t>
              </a:r>
              <a:r>
                <a:rPr lang="en-US" b="1" baseline="-25000" dirty="0"/>
                <a:t>s1,s4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980058" y="2512892"/>
              <a:ext cx="840150" cy="640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</a:t>
              </a:r>
              <a:r>
                <a:rPr lang="en-US" b="1" baseline="-25000" dirty="0"/>
                <a:t>s4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477510" y="2035267"/>
              <a:ext cx="1160004" cy="640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</a:t>
              </a:r>
              <a:r>
                <a:rPr lang="en-US" b="1" baseline="-25000" dirty="0"/>
                <a:t>s1,s4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896236" y="24864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</a:t>
              </a:r>
              <a:r>
                <a:rPr lang="en-US" b="1" baseline="-25000" dirty="0"/>
                <a:t>s1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8FAB445-6D72-9E42-A338-B6A7C2274573}"/>
              </a:ext>
            </a:extLst>
          </p:cNvPr>
          <p:cNvSpPr txBox="1"/>
          <p:nvPr/>
        </p:nvSpPr>
        <p:spPr>
          <a:xfrm>
            <a:off x="4642896" y="6138671"/>
            <a:ext cx="34976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Goodwell</a:t>
            </a:r>
            <a:r>
              <a:rPr lang="en-US" dirty="0"/>
              <a:t> and Kumar, Entropy 2015</a:t>
            </a:r>
          </a:p>
        </p:txBody>
      </p:sp>
    </p:spTree>
    <p:extLst>
      <p:ext uri="{BB962C8B-B14F-4D97-AF65-F5344CB8AC3E}">
        <p14:creationId xmlns:p14="http://schemas.microsoft.com/office/powerpoint/2010/main" val="275099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ABCD-4CCA-5544-A17F-4F6475F6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TIPNet</a:t>
            </a:r>
            <a:r>
              <a:rPr lang="en-US" dirty="0"/>
              <a:t> GUI: network options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89E13-792E-8846-A743-072DD56C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3" y="1261695"/>
            <a:ext cx="4593981" cy="478741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8495B80-D383-494F-96AE-4B7776ABC461}"/>
              </a:ext>
            </a:extLst>
          </p:cNvPr>
          <p:cNvGrpSpPr/>
          <p:nvPr/>
        </p:nvGrpSpPr>
        <p:grpSpPr>
          <a:xfrm>
            <a:off x="3291840" y="1929174"/>
            <a:ext cx="5394960" cy="856229"/>
            <a:chOff x="3291840" y="1929174"/>
            <a:chExt cx="5394960" cy="8562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B36476-BD28-0346-B1E0-59F493CBC328}"/>
                </a:ext>
              </a:extLst>
            </p:cNvPr>
            <p:cNvSpPr txBox="1"/>
            <p:nvPr/>
          </p:nvSpPr>
          <p:spPr>
            <a:xfrm>
              <a:off x="4572000" y="1929174"/>
              <a:ext cx="4114800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number of statistical significance tests (what are those? wait for it…)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D74FFD-33C5-9C4C-BB5F-F3657D42D35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291840" y="2252340"/>
              <a:ext cx="1280160" cy="533063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6BB472-7F55-BF46-897D-69579F17AC39}"/>
              </a:ext>
            </a:extLst>
          </p:cNvPr>
          <p:cNvGrpSpPr/>
          <p:nvPr/>
        </p:nvGrpSpPr>
        <p:grpSpPr>
          <a:xfrm>
            <a:off x="3291840" y="2637033"/>
            <a:ext cx="5394960" cy="923330"/>
            <a:chOff x="3291840" y="2637033"/>
            <a:chExt cx="5394960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E1423C-4769-E14B-B788-0DC94B8F91EB}"/>
                </a:ext>
              </a:extLst>
            </p:cNvPr>
            <p:cNvSpPr txBox="1"/>
            <p:nvPr/>
          </p:nvSpPr>
          <p:spPr>
            <a:xfrm>
              <a:off x="4572000" y="2637033"/>
              <a:ext cx="4114800" cy="92333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number of time lags you’d like to consider</a:t>
              </a:r>
            </a:p>
            <a:p>
              <a:r>
                <a:rPr lang="en-US" dirty="0"/>
                <a:t>(should be far less than the length of your time windows)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06F6CE-3886-C44E-B477-EFC3CC9E386C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3291840" y="3098698"/>
              <a:ext cx="1280160" cy="0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F7B919-7B11-6440-B569-540A7E04EB65}"/>
              </a:ext>
            </a:extLst>
          </p:cNvPr>
          <p:cNvGrpSpPr/>
          <p:nvPr/>
        </p:nvGrpSpPr>
        <p:grpSpPr>
          <a:xfrm>
            <a:off x="3756074" y="3624090"/>
            <a:ext cx="5176910" cy="646331"/>
            <a:chOff x="3756074" y="3624090"/>
            <a:chExt cx="5176910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C39EA8-61BA-5B4C-BFD7-05441CA68179}"/>
                </a:ext>
              </a:extLst>
            </p:cNvPr>
            <p:cNvSpPr txBox="1"/>
            <p:nvPr/>
          </p:nvSpPr>
          <p:spPr>
            <a:xfrm>
              <a:off x="4571999" y="3624090"/>
              <a:ext cx="4360985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do you want to consider a 0-lag information relationship as a directional link?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17473CD-34E5-C544-937E-97012FE1024B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3756074" y="3947256"/>
              <a:ext cx="815925" cy="0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FCE645-262F-4F43-ABD8-78F959DC948E}"/>
              </a:ext>
            </a:extLst>
          </p:cNvPr>
          <p:cNvGrpSpPr/>
          <p:nvPr/>
        </p:nvGrpSpPr>
        <p:grpSpPr>
          <a:xfrm>
            <a:off x="4009292" y="4334148"/>
            <a:ext cx="2208628" cy="369332"/>
            <a:chOff x="4009292" y="4334148"/>
            <a:chExt cx="2208628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7475E-1B54-8247-927F-AAECFE2D4BB5}"/>
                </a:ext>
              </a:extLst>
            </p:cNvPr>
            <p:cNvSpPr txBox="1"/>
            <p:nvPr/>
          </p:nvSpPr>
          <p:spPr>
            <a:xfrm>
              <a:off x="4571999" y="4334148"/>
              <a:ext cx="1645921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short on time?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1FB7F71-23B4-9A45-BD06-FE2C850AF3F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4009292" y="4334148"/>
              <a:ext cx="562707" cy="184666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C67228-0B4A-914B-9FAF-C6E1CB338BC7}"/>
              </a:ext>
            </a:extLst>
          </p:cNvPr>
          <p:cNvGrpSpPr/>
          <p:nvPr/>
        </p:nvGrpSpPr>
        <p:grpSpPr>
          <a:xfrm>
            <a:off x="3756075" y="4671215"/>
            <a:ext cx="4375051" cy="480074"/>
            <a:chOff x="3756075" y="4671215"/>
            <a:chExt cx="4375051" cy="4800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F967D6-19E6-D342-BDB5-D1BFD1596E7F}"/>
                </a:ext>
              </a:extLst>
            </p:cNvPr>
            <p:cNvSpPr txBox="1"/>
            <p:nvPr/>
          </p:nvSpPr>
          <p:spPr>
            <a:xfrm>
              <a:off x="4571999" y="4781957"/>
              <a:ext cx="3559127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can there be a link from X to itself?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3FF8603-51C0-DA41-8046-BDB20131DD73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3756075" y="4671215"/>
              <a:ext cx="815924" cy="295408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4E8A01-153F-3E4D-B108-6459D425EADB}"/>
              </a:ext>
            </a:extLst>
          </p:cNvPr>
          <p:cNvGrpSpPr/>
          <p:nvPr/>
        </p:nvGrpSpPr>
        <p:grpSpPr>
          <a:xfrm>
            <a:off x="3657601" y="5119024"/>
            <a:ext cx="3573193" cy="804339"/>
            <a:chOff x="3657601" y="5119024"/>
            <a:chExt cx="3573193" cy="8043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07A518-6392-D346-9AA6-3317D84E4B10}"/>
                </a:ext>
              </a:extLst>
            </p:cNvPr>
            <p:cNvSpPr txBox="1"/>
            <p:nvPr/>
          </p:nvSpPr>
          <p:spPr>
            <a:xfrm>
              <a:off x="4571999" y="5277032"/>
              <a:ext cx="2658795" cy="64633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for many time windows, can run code in parallel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D615271-6114-B34C-AA29-EB19BB5B573A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657601" y="5119024"/>
              <a:ext cx="914398" cy="481174"/>
            </a:xfrm>
            <a:prstGeom prst="straightConnector1">
              <a:avLst/>
            </a:prstGeom>
            <a:ln>
              <a:solidFill>
                <a:srgbClr val="FF0000"/>
              </a:solidFill>
              <a:headEnd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48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use shuffled surrogates to test for statistical significance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83600" y="1470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8611" y="1762915"/>
            <a:ext cx="519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compute information theory measure, e.g. I(X(t-3);Y)</a:t>
            </a:r>
          </a:p>
          <a:p>
            <a:r>
              <a:rPr lang="en-US" sz="2400" dirty="0"/>
              <a:t>2) shuffle the X values 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035638" y="3463232"/>
          <a:ext cx="162396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X(t-3)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896">
                <a:tc>
                  <a:txBody>
                    <a:bodyPr/>
                    <a:lstStyle/>
                    <a:p>
                      <a:r>
                        <a:rPr lang="en-US" dirty="0"/>
                        <a:t>x(2)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x(n-4)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x(n-3)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2035638" y="3663585"/>
            <a:ext cx="696268" cy="24431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3999" y="3682999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shuffle!!!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1" y="4052331"/>
            <a:ext cx="1582862" cy="11871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20806" y="3482504"/>
            <a:ext cx="4666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3) compute I(</a:t>
            </a:r>
            <a:r>
              <a:rPr lang="en-US" sz="2400" dirty="0" err="1"/>
              <a:t>X_shuffled;Y</a:t>
            </a:r>
            <a:r>
              <a:rPr lang="en-US" sz="2400" dirty="0"/>
              <a:t>)</a:t>
            </a:r>
          </a:p>
          <a:p>
            <a:r>
              <a:rPr lang="en-US" sz="2400" dirty="0"/>
              <a:t>4) shuffle X again and repeat lots of times, e.g. 100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51" y="4834136"/>
            <a:ext cx="901232" cy="6759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560" y="4834136"/>
            <a:ext cx="901232" cy="6759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729" y="4834136"/>
            <a:ext cx="901232" cy="6759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510" y="4834136"/>
            <a:ext cx="901232" cy="67592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42761" y="5054811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Oval 28"/>
          <p:cNvSpPr/>
          <p:nvPr/>
        </p:nvSpPr>
        <p:spPr>
          <a:xfrm>
            <a:off x="7380426" y="2743553"/>
            <a:ext cx="709474" cy="666033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30" name="Oval 29"/>
          <p:cNvSpPr/>
          <p:nvPr/>
        </p:nvSpPr>
        <p:spPr>
          <a:xfrm>
            <a:off x="6112792" y="1758960"/>
            <a:ext cx="748256" cy="666033"/>
          </a:xfrm>
          <a:prstGeom prst="ellipse">
            <a:avLst/>
          </a:prstGeom>
          <a:solidFill>
            <a:srgbClr val="FFFF00"/>
          </a:solidFill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X</a:t>
            </a:r>
            <a:endParaRPr lang="en-US" sz="1400" b="1" baseline="-250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endCxn id="29" idx="1"/>
          </p:cNvCxnSpPr>
          <p:nvPr/>
        </p:nvCxnSpPr>
        <p:spPr>
          <a:xfrm>
            <a:off x="6823196" y="2240327"/>
            <a:ext cx="661130" cy="60076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094098" y="2127373"/>
            <a:ext cx="625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baseline="-25000" dirty="0" err="1"/>
              <a:t>x</a:t>
            </a:r>
            <a:r>
              <a:rPr lang="en-US" dirty="0"/>
              <a:t>=3 </a:t>
            </a:r>
          </a:p>
        </p:txBody>
      </p:sp>
    </p:spTree>
    <p:extLst>
      <p:ext uri="{BB962C8B-B14F-4D97-AF65-F5344CB8AC3E}">
        <p14:creationId xmlns:p14="http://schemas.microsoft.com/office/powerpoint/2010/main" val="372418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significance continued….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8110" y="1417638"/>
            <a:ext cx="34572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5) find the mean I(</a:t>
            </a:r>
            <a:r>
              <a:rPr lang="en-US" sz="2000" dirty="0" err="1"/>
              <a:t>X_shuffled;Y</a:t>
            </a:r>
            <a:r>
              <a:rPr lang="en-US" sz="2000" dirty="0"/>
              <a:t>) and standard deviation = μ and </a:t>
            </a:r>
            <a:r>
              <a:rPr lang="en-US" sz="2000" dirty="0" err="1"/>
              <a:t>σ</a:t>
            </a:r>
            <a:r>
              <a:rPr lang="en-US" sz="2000" dirty="0"/>
              <a:t> estimates</a:t>
            </a:r>
          </a:p>
          <a:p>
            <a:r>
              <a:rPr lang="en-US" sz="2000" dirty="0"/>
              <a:t>6) let’s assume values normally distributed</a:t>
            </a:r>
          </a:p>
          <a:p>
            <a:r>
              <a:rPr lang="en-US" sz="2000" dirty="0"/>
              <a:t>7) set threshold value, e.g. </a:t>
            </a:r>
            <a:r>
              <a:rPr lang="en-US" sz="2000" b="1" dirty="0"/>
              <a:t>μ+3σ </a:t>
            </a:r>
            <a:r>
              <a:rPr lang="en-US" sz="2000" dirty="0"/>
              <a:t>(for 99.9% confidence level)</a:t>
            </a:r>
          </a:p>
          <a:p>
            <a:r>
              <a:rPr lang="en-US" sz="2000" dirty="0"/>
              <a:t>8) is I(X(t-3);Y) &gt; threshold?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2" y="1652876"/>
            <a:ext cx="4961467" cy="2752707"/>
          </a:xfrm>
          <a:prstGeom prst="rect">
            <a:avLst/>
          </a:prstGeom>
        </p:spPr>
      </p:pic>
      <p:sp>
        <p:nvSpPr>
          <p:cNvPr id="7" name="Smiley Face 6"/>
          <p:cNvSpPr/>
          <p:nvPr/>
        </p:nvSpPr>
        <p:spPr>
          <a:xfrm>
            <a:off x="6688667" y="3720994"/>
            <a:ext cx="366889" cy="366889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7927623" y="3732282"/>
            <a:ext cx="366889" cy="366889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872111" y="4405584"/>
            <a:ext cx="0" cy="5050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81889" y="4910666"/>
            <a:ext cx="121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significant</a:t>
            </a:r>
          </a:p>
          <a:p>
            <a:r>
              <a:rPr lang="en-US" dirty="0">
                <a:sym typeface="Wingdings"/>
              </a:rPr>
              <a:t>, no link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87734" y="4940068"/>
            <a:ext cx="1213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link!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125178" y="4405583"/>
            <a:ext cx="0" cy="5050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miley Face 15"/>
          <p:cNvSpPr/>
          <p:nvPr/>
        </p:nvSpPr>
        <p:spPr>
          <a:xfrm>
            <a:off x="4241801" y="3720994"/>
            <a:ext cx="366889" cy="366889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682067" y="4346412"/>
            <a:ext cx="0" cy="5050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93444" y="4940068"/>
            <a:ext cx="121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significant</a:t>
            </a:r>
          </a:p>
          <a:p>
            <a:r>
              <a:rPr lang="en-US" dirty="0">
                <a:sym typeface="Wingdings"/>
              </a:rPr>
              <a:t>, no link</a:t>
            </a:r>
            <a:endParaRPr lang="en-US" dirty="0"/>
          </a:p>
        </p:txBody>
      </p:sp>
      <p:sp>
        <p:nvSpPr>
          <p:cNvPr id="20" name="Smiley Face 19"/>
          <p:cNvSpPr/>
          <p:nvPr/>
        </p:nvSpPr>
        <p:spPr>
          <a:xfrm>
            <a:off x="951090" y="4378781"/>
            <a:ext cx="366889" cy="366889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30202" y="5233831"/>
            <a:ext cx="3268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Another method:</a:t>
            </a:r>
          </a:p>
          <a:p>
            <a:r>
              <a:rPr lang="en-US" dirty="0"/>
              <a:t>normalize the information measure, and set some cutoff threshold, e.g. I(X(t-3);Y)&lt;0.05</a:t>
            </a:r>
          </a:p>
        </p:txBody>
      </p:sp>
    </p:spTree>
    <p:extLst>
      <p:ext uri="{BB962C8B-B14F-4D97-AF65-F5344CB8AC3E}">
        <p14:creationId xmlns:p14="http://schemas.microsoft.com/office/powerpoint/2010/main" val="194395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6" grpId="0" animBg="1"/>
      <p:bldP spid="19" grpId="0"/>
      <p:bldP spid="20" grpId="0" animBg="1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0D5B-1295-D847-9A1D-ADE6BC3FC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TIPNet</a:t>
            </a:r>
            <a:r>
              <a:rPr lang="en-US" dirty="0"/>
              <a:t> outputs: </a:t>
            </a:r>
            <a:br>
              <a:rPr lang="en-US" dirty="0"/>
            </a:br>
            <a:r>
              <a:rPr lang="en-US" dirty="0"/>
              <a:t>all the information measures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15961-4A99-2143-AD3E-F1F2872B8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0" t="3512"/>
          <a:stretch/>
        </p:blipFill>
        <p:spPr>
          <a:xfrm>
            <a:off x="689317" y="1742815"/>
            <a:ext cx="3446194" cy="1223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7DF32-ACA6-E047-B989-50332C8795DA}"/>
              </a:ext>
            </a:extLst>
          </p:cNvPr>
          <p:cNvSpPr txBox="1"/>
          <p:nvPr/>
        </p:nvSpPr>
        <p:spPr>
          <a:xfrm>
            <a:off x="4318782" y="1694455"/>
            <a:ext cx="4368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depending on your data size and options (esp. pdf options), this could take a minute….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FBC49-64FE-EF4E-AF35-62E7CFE1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7" y="3390355"/>
            <a:ext cx="2658794" cy="3031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AC4C4E-3218-0C4D-BE59-3FBE0599138F}"/>
              </a:ext>
            </a:extLst>
          </p:cNvPr>
          <p:cNvSpPr txBox="1"/>
          <p:nvPr/>
        </p:nvSpPr>
        <p:spPr>
          <a:xfrm>
            <a:off x="3727548" y="3541613"/>
            <a:ext cx="54164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itchFamily="2" charset="2"/>
              </a:rPr>
              <a:t> this tiny text image is showing all the outputs of </a:t>
            </a:r>
            <a:r>
              <a:rPr lang="en-US" sz="2400" dirty="0" err="1">
                <a:sym typeface="Wingdings" pitchFamily="2" charset="2"/>
              </a:rPr>
              <a:t>TIPNet</a:t>
            </a:r>
            <a:r>
              <a:rPr lang="en-US" sz="2400" dirty="0">
                <a:sym typeface="Wingdings" pitchFamily="2" charset="2"/>
              </a:rPr>
              <a:t> saved in a variable called “entropy” that is saved in your project file.  It includes: </a:t>
            </a:r>
            <a:r>
              <a:rPr lang="en-US" sz="2400" i="1" dirty="0">
                <a:sym typeface="Wingdings" pitchFamily="2" charset="2"/>
              </a:rPr>
              <a:t>entropy, mutual information, time lags,  transfer entropy, T/I, and synergistic, redundant, and unique information components, and “synergy and redundancy buddy nodes”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74836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369A8-B8D4-8844-8830-43159CAC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TIPNet</a:t>
            </a:r>
            <a:r>
              <a:rPr lang="en-US" dirty="0"/>
              <a:t> GUI: result viewer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C1D3C-AF9B-6F41-8376-FCC9E42D8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" y="1521528"/>
            <a:ext cx="6998677" cy="4081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16DB2-374D-CC4A-AAE1-72B2E1E3B792}"/>
              </a:ext>
            </a:extLst>
          </p:cNvPr>
          <p:cNvSpPr txBox="1"/>
          <p:nvPr/>
        </p:nvSpPr>
        <p:spPr>
          <a:xfrm>
            <a:off x="4093698" y="5755586"/>
            <a:ext cx="459310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if there are multiple time windows, this plots temporal variation in different metrics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DC13E-CD94-DC44-BF6B-6F278F17E659}"/>
              </a:ext>
            </a:extLst>
          </p:cNvPr>
          <p:cNvSpPr txBox="1"/>
          <p:nvPr/>
        </p:nvSpPr>
        <p:spPr>
          <a:xfrm>
            <a:off x="5725549" y="1200248"/>
            <a:ext cx="296124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Colors indicate dominant lag times, sizes indicate strengths of different metrics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F76587-1594-224C-9F8B-49E1C604711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304714" y="1661913"/>
            <a:ext cx="1420835" cy="1010949"/>
          </a:xfrm>
          <a:prstGeom prst="straightConnector1">
            <a:avLst/>
          </a:prstGeom>
          <a:ln>
            <a:solidFill>
              <a:srgbClr val="FF0000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B1FA3C-3196-2646-98A4-15A7B17AF9B2}"/>
              </a:ext>
            </a:extLst>
          </p:cNvPr>
          <p:cNvCxnSpPr>
            <a:cxnSpLocks/>
          </p:cNvCxnSpPr>
          <p:nvPr/>
        </p:nvCxnSpPr>
        <p:spPr>
          <a:xfrm flipV="1">
            <a:off x="4457114" y="5373858"/>
            <a:ext cx="0" cy="381728"/>
          </a:xfrm>
          <a:prstGeom prst="straightConnector1">
            <a:avLst/>
          </a:prstGeom>
          <a:ln>
            <a:solidFill>
              <a:srgbClr val="FF0000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9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37329-3FCE-AC47-9358-ECA86F8E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6" y="1126366"/>
            <a:ext cx="6860247" cy="3990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C8CD3-C28C-8044-861B-B3EDFCD0FD88}"/>
              </a:ext>
            </a:extLst>
          </p:cNvPr>
          <p:cNvSpPr txBox="1"/>
          <p:nvPr/>
        </p:nvSpPr>
        <p:spPr>
          <a:xfrm>
            <a:off x="2512205" y="5517445"/>
            <a:ext cx="4593101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Also have option to plot particular dependencies – e.g. from a single source to multiple targets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599403-69FD-6044-B0E6-05A273A5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TIPNet</a:t>
            </a:r>
            <a:r>
              <a:rPr lang="en-US" dirty="0"/>
              <a:t> GUI: result viewer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8237DF-AC14-384A-86EA-3F24832A983E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4790048"/>
            <a:ext cx="829995" cy="727398"/>
          </a:xfrm>
          <a:prstGeom prst="straightConnector1">
            <a:avLst/>
          </a:prstGeom>
          <a:ln>
            <a:solidFill>
              <a:srgbClr val="FF0000"/>
            </a:solidFill>
            <a:headEnd w="med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FFC97C5-BF04-EF4C-809F-6A60BD94EF6D}"/>
              </a:ext>
            </a:extLst>
          </p:cNvPr>
          <p:cNvSpPr/>
          <p:nvPr/>
        </p:nvSpPr>
        <p:spPr>
          <a:xfrm>
            <a:off x="2512205" y="3325697"/>
            <a:ext cx="1398614" cy="1464351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3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947B-8FBA-454E-9378-F775D917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 on result 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055E-2234-1746-8A09-4EA6FCC8A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7303"/>
            <a:ext cx="8229600" cy="7277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plenty of things it doesn’t show us – mainly meant for use as an initial visualization tool</a:t>
            </a:r>
          </a:p>
        </p:txBody>
      </p:sp>
      <p:pic>
        <p:nvPicPr>
          <p:cNvPr id="4" name="Picture 3" descr="I_2003.eps">
            <a:extLst>
              <a:ext uri="{FF2B5EF4-FFF2-40B4-BE49-F238E27FC236}">
                <a16:creationId xmlns:a16="http://schemas.microsoft.com/office/drawing/2014/main" id="{19DA7B44-9EE2-AB4D-82CC-4684F9538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7979" r="3490" b="12993"/>
          <a:stretch/>
        </p:blipFill>
        <p:spPr>
          <a:xfrm>
            <a:off x="457200" y="2918975"/>
            <a:ext cx="4277799" cy="3653150"/>
          </a:xfrm>
          <a:prstGeom prst="rect">
            <a:avLst/>
          </a:prstGeom>
        </p:spPr>
      </p:pic>
      <p:pic>
        <p:nvPicPr>
          <p:cNvPr id="5" name="Picture 4" descr="Fig_circos_all.eps">
            <a:extLst>
              <a:ext uri="{FF2B5EF4-FFF2-40B4-BE49-F238E27FC236}">
                <a16:creationId xmlns:a16="http://schemas.microsoft.com/office/drawing/2014/main" id="{3F51988C-B9CD-F442-A48D-D4F28BE05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654" r="24352"/>
          <a:stretch/>
        </p:blipFill>
        <p:spPr>
          <a:xfrm>
            <a:off x="4619550" y="1880010"/>
            <a:ext cx="2974097" cy="2695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BB79D4-E724-A047-A16D-D819D94F838A}"/>
              </a:ext>
            </a:extLst>
          </p:cNvPr>
          <p:cNvSpPr txBox="1"/>
          <p:nvPr/>
        </p:nvSpPr>
        <p:spPr>
          <a:xfrm>
            <a:off x="2533407" y="2911870"/>
            <a:ext cx="298938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Many other ways in which we might want to consider network results</a:t>
            </a:r>
          </a:p>
        </p:txBody>
      </p:sp>
      <p:pic>
        <p:nvPicPr>
          <p:cNvPr id="7" name="Picture 6" descr="TotalTransport_allSites_FluxOnly.eps">
            <a:extLst>
              <a:ext uri="{FF2B5EF4-FFF2-40B4-BE49-F238E27FC236}">
                <a16:creationId xmlns:a16="http://schemas.microsoft.com/office/drawing/2014/main" id="{4AFAD78E-2FAC-A741-803F-C2938A4D7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53975" r="69645"/>
          <a:stretch/>
        </p:blipFill>
        <p:spPr>
          <a:xfrm>
            <a:off x="4346419" y="4745550"/>
            <a:ext cx="1972911" cy="1873985"/>
          </a:xfrm>
          <a:prstGeom prst="rect">
            <a:avLst/>
          </a:prstGeom>
        </p:spPr>
      </p:pic>
      <p:pic>
        <p:nvPicPr>
          <p:cNvPr id="8" name="Picture 7" descr="AdjMatrix.eps">
            <a:extLst>
              <a:ext uri="{FF2B5EF4-FFF2-40B4-BE49-F238E27FC236}">
                <a16:creationId xmlns:a16="http://schemas.microsoft.com/office/drawing/2014/main" id="{EC1FF9DE-6D1E-4341-8F5E-3F45663DF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06" y="4607423"/>
            <a:ext cx="2201686" cy="153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71BE0-C9F4-1141-8BD4-3E6226D778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06"/>
          <a:stretch/>
        </p:blipFill>
        <p:spPr>
          <a:xfrm>
            <a:off x="7503021" y="1848088"/>
            <a:ext cx="1468371" cy="14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9"/>
            <a:ext cx="9033401" cy="1143000"/>
          </a:xfrm>
        </p:spPr>
        <p:txBody>
          <a:bodyPr>
            <a:noAutofit/>
          </a:bodyPr>
          <a:lstStyle/>
          <a:p>
            <a:r>
              <a:rPr lang="en-US" sz="3600" dirty="0"/>
              <a:t>for example, we can consider an </a:t>
            </a:r>
            <a:r>
              <a:rPr lang="en-US" sz="3600" dirty="0" err="1"/>
              <a:t>ecohydrologic</a:t>
            </a:r>
            <a:r>
              <a:rPr lang="en-US" sz="3600" dirty="0"/>
              <a:t> system as a network of interactions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0887" y="3877200"/>
            <a:ext cx="2604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reveal aspects of joint variability with </a:t>
            </a:r>
            <a:r>
              <a:rPr lang="en-US" sz="2000" i="1" dirty="0"/>
              <a:t>a process network </a:t>
            </a:r>
            <a:r>
              <a:rPr lang="en-US" sz="2000" dirty="0"/>
              <a:t>approach.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2B93-B11C-244A-BE1D-E544FB1B7E8F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Fig_Conceptual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1670391"/>
            <a:ext cx="5898047" cy="3992926"/>
          </a:xfrm>
          <a:prstGeom prst="rect">
            <a:avLst/>
          </a:prstGeom>
        </p:spPr>
      </p:pic>
      <p:pic>
        <p:nvPicPr>
          <p:cNvPr id="9" name="Picture 8" descr="Fig_Conceptual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" y="1670391"/>
            <a:ext cx="5976340" cy="399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2680"/>
          <a:stretch/>
        </p:blipFill>
        <p:spPr>
          <a:xfrm>
            <a:off x="3984273" y="1750060"/>
            <a:ext cx="626471" cy="6076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06342" y="5115737"/>
            <a:ext cx="580432" cy="4164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b="12462"/>
          <a:stretch/>
        </p:blipFill>
        <p:spPr>
          <a:xfrm>
            <a:off x="1" y="3747819"/>
            <a:ext cx="1330630" cy="6466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30887" y="2053895"/>
            <a:ext cx="2655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components vary jointly and have a wide dynamical range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74555" y="2322525"/>
            <a:ext cx="5836848" cy="3448031"/>
            <a:chOff x="593985" y="2627628"/>
            <a:chExt cx="5836848" cy="3448031"/>
          </a:xfrm>
        </p:grpSpPr>
        <p:cxnSp>
          <p:nvCxnSpPr>
            <p:cNvPr id="52" name="Straight Arrow Connector 51"/>
            <p:cNvCxnSpPr/>
            <p:nvPr/>
          </p:nvCxnSpPr>
          <p:spPr>
            <a:xfrm flipH="1">
              <a:off x="2741980" y="2940933"/>
              <a:ext cx="641350" cy="1111989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235674" y="3002096"/>
              <a:ext cx="867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heating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H="1">
              <a:off x="3738930" y="4409468"/>
              <a:ext cx="1463932" cy="987744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779658" y="4355399"/>
              <a:ext cx="12401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evaporation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41888" y="5737105"/>
              <a:ext cx="18242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plant water uptake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3914072" y="5505753"/>
              <a:ext cx="487915" cy="5080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2862164" y="3279487"/>
              <a:ext cx="2452782" cy="77343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118797" y="3694089"/>
              <a:ext cx="7897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mixing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>
              <a:off x="2929782" y="4242522"/>
              <a:ext cx="2177830" cy="11495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5338179" y="3502271"/>
              <a:ext cx="188647" cy="51083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504691" y="3447867"/>
              <a:ext cx="92614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/>
                <a:t>weather </a:t>
              </a:r>
            </a:p>
            <a:p>
              <a:pPr algn="ctr"/>
              <a:r>
                <a:rPr lang="en-US" sz="1600" i="1" dirty="0"/>
                <a:t>events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914072" y="2940933"/>
              <a:ext cx="1193540" cy="192982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983103" y="3521807"/>
              <a:ext cx="44564" cy="40103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593985" y="3338066"/>
              <a:ext cx="124714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/>
                <a:t>water vapor</a:t>
              </a:r>
            </a:p>
            <a:p>
              <a:pPr algn="ctr"/>
              <a:r>
                <a:rPr lang="en-US" sz="1600" i="1" dirty="0"/>
                <a:t>capacity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3025032" y="3321288"/>
              <a:ext cx="1565072" cy="2003583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2278432" y="4811845"/>
              <a:ext cx="148165" cy="51302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209849" y="4811845"/>
              <a:ext cx="121227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/>
                <a:t>heat flux</a:t>
              </a:r>
            </a:p>
            <a:p>
              <a:pPr algn="ctr"/>
              <a:r>
                <a:rPr lang="en-US" sz="1600" i="1" dirty="0"/>
                <a:t>partitioning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4158030" y="2762553"/>
              <a:ext cx="572144" cy="25400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30174" y="2627628"/>
              <a:ext cx="16201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cloud movement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16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9"/>
    </mc:Choice>
    <mc:Fallback xmlns="">
      <p:transition xmlns:p14="http://schemas.microsoft.com/office/powerpoint/2010/main" spd="slow" advTm="2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7E5F-91F6-C74D-9E0A-FFC253D70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497332"/>
            <a:ext cx="538792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uses of </a:t>
            </a:r>
            <a:br>
              <a:rPr lang="en-US" dirty="0"/>
            </a:br>
            <a:r>
              <a:rPr lang="en-US" dirty="0" err="1"/>
              <a:t>TIPNet</a:t>
            </a:r>
            <a:r>
              <a:rPr lang="en-US" dirty="0"/>
              <a:t> measures </a:t>
            </a:r>
            <a:br>
              <a:rPr lang="en-US" dirty="0"/>
            </a:br>
            <a:r>
              <a:rPr lang="en-US" dirty="0"/>
              <a:t>(if not the actual GUI) </a:t>
            </a:r>
          </a:p>
        </p:txBody>
      </p:sp>
    </p:spTree>
    <p:extLst>
      <p:ext uri="{BB962C8B-B14F-4D97-AF65-F5344CB8AC3E}">
        <p14:creationId xmlns:p14="http://schemas.microsoft.com/office/powerpoint/2010/main" val="62291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066" y="274639"/>
            <a:ext cx="8443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example 1: Sangamon weather station data</a:t>
            </a:r>
          </a:p>
        </p:txBody>
      </p:sp>
      <p:pic>
        <p:nvPicPr>
          <p:cNvPr id="5" name="Picture 4" descr="IMG_5257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805" y="2027147"/>
            <a:ext cx="1352697" cy="15604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066" y="1517539"/>
            <a:ext cx="2186344" cy="159059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1857865" y="2027148"/>
            <a:ext cx="1043938" cy="937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1857867" y="2120901"/>
            <a:ext cx="1043939" cy="14667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20410" y="1282479"/>
            <a:ext cx="463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Sangamon Forest Preserve </a:t>
            </a:r>
          </a:p>
          <a:p>
            <a:r>
              <a:rPr lang="en-US" dirty="0"/>
              <a:t>Intensively Managed Landscapes (IML) CZO</a:t>
            </a:r>
          </a:p>
        </p:txBody>
      </p:sp>
      <p:pic>
        <p:nvPicPr>
          <p:cNvPr id="8" name="Picture 7" descr="Fig_Conceptual_nodes_only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9300" y="1928809"/>
            <a:ext cx="4127500" cy="2757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94896" y="2350313"/>
            <a:ext cx="867904" cy="52322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solar radiation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75200" y="2027147"/>
            <a:ext cx="825500" cy="52322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relative humidity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95800" y="3032473"/>
            <a:ext cx="1332758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air temperature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46956" y="4080323"/>
            <a:ext cx="904696" cy="52322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leaf wetness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55000" y="3741769"/>
            <a:ext cx="622866" cy="52322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wind speed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02550" y="2601504"/>
            <a:ext cx="1104900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precipitation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93166" y="3057339"/>
            <a:ext cx="1262152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1-minute resolution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0257" y="3618659"/>
            <a:ext cx="161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180 days</a:t>
            </a:r>
          </a:p>
          <a:p>
            <a:pPr algn="ctr"/>
            <a:r>
              <a:rPr lang="en-US" dirty="0"/>
              <a:t>May-Oct 2015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94518" y="4726925"/>
            <a:ext cx="331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 into 4 windows per day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B2B93-B11C-244A-BE1D-E544FB1B7E8F}" type="slidenum">
              <a:rPr lang="en-US" smtClean="0"/>
              <a:t>41</a:t>
            </a:fld>
            <a:endParaRPr lang="en-US"/>
          </a:p>
        </p:txBody>
      </p:sp>
      <p:pic>
        <p:nvPicPr>
          <p:cNvPr id="29" name="Picture 28" descr="Fig_SFP_SRU.eps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230"/>
          <a:stretch/>
        </p:blipFill>
        <p:spPr>
          <a:xfrm>
            <a:off x="649375" y="5183729"/>
            <a:ext cx="7819850" cy="1578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886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32"/>
    </mc:Choice>
    <mc:Fallback xmlns="">
      <p:transition xmlns:p14="http://schemas.microsoft.com/office/powerpoint/2010/main" spd="slow" advTm="102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2" grpId="0" animBg="1"/>
      <p:bldP spid="24" grpId="0" animBg="1"/>
      <p:bldP spid="25" grpId="0" animBg="1"/>
      <p:bldP spid="12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information strength and type change between time windows</a:t>
            </a:r>
          </a:p>
        </p:txBody>
      </p:sp>
      <p:pic>
        <p:nvPicPr>
          <p:cNvPr id="6" name="Picture 5" descr="Fig_SFP_SRU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610"/>
          <a:stretch/>
        </p:blipFill>
        <p:spPr>
          <a:xfrm>
            <a:off x="470832" y="3227816"/>
            <a:ext cx="7819850" cy="202328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370969" y="4168358"/>
            <a:ext cx="1053481" cy="620504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10284" y="4116554"/>
            <a:ext cx="1053481" cy="620504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66962" y="3591414"/>
            <a:ext cx="528019" cy="1095255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9439" y="3606013"/>
            <a:ext cx="641318" cy="108381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ig_Conceptual_3node_Taonly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99" y="1413758"/>
            <a:ext cx="7093515" cy="1960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819" y="366910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860714" y="6345400"/>
            <a:ext cx="2133600" cy="365125"/>
          </a:xfrm>
        </p:spPr>
        <p:txBody>
          <a:bodyPr/>
          <a:lstStyle/>
          <a:p>
            <a:fld id="{CABB2B93-B11C-244A-BE1D-E544FB1B7E8F}" type="slidenum">
              <a:rPr lang="en-US" smtClean="0"/>
              <a:t>42</a:t>
            </a:fld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5747648" y="3606012"/>
            <a:ext cx="641318" cy="1043451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Fig_SFP_SRU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230"/>
          <a:stretch/>
        </p:blipFill>
        <p:spPr>
          <a:xfrm>
            <a:off x="649375" y="5183729"/>
            <a:ext cx="7819850" cy="1578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187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1"/>
    </mc:Choice>
    <mc:Fallback xmlns="">
      <p:transition xmlns:p14="http://schemas.microsoft.com/office/powerpoint/2010/main" spd="slow" advTm="1616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7DB0-1D57-934A-BAA6-9107CD77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Sangamon weather station process network</a:t>
            </a:r>
          </a:p>
        </p:txBody>
      </p:sp>
      <p:pic>
        <p:nvPicPr>
          <p:cNvPr id="5" name="Picture 4" descr="Fig_circos_all.eps">
            <a:extLst>
              <a:ext uri="{FF2B5EF4-FFF2-40B4-BE49-F238E27FC236}">
                <a16:creationId xmlns:a16="http://schemas.microsoft.com/office/drawing/2014/main" id="{D69789A6-D011-6F4B-819B-AE7D243B3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49" y="4654181"/>
            <a:ext cx="8747153" cy="19814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7FE1B9-7107-5945-8EEB-3C604100267F}"/>
              </a:ext>
            </a:extLst>
          </p:cNvPr>
          <p:cNvCxnSpPr/>
          <p:nvPr/>
        </p:nvCxnSpPr>
        <p:spPr>
          <a:xfrm flipH="1">
            <a:off x="899897" y="4264526"/>
            <a:ext cx="503787" cy="1061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5470EA-D683-E545-BA99-DA7B91B0CCE5}"/>
              </a:ext>
            </a:extLst>
          </p:cNvPr>
          <p:cNvCxnSpPr/>
          <p:nvPr/>
        </p:nvCxnSpPr>
        <p:spPr>
          <a:xfrm flipH="1">
            <a:off x="1971003" y="4264526"/>
            <a:ext cx="114471" cy="1061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0EE95B-30CD-DF4B-AA93-0C6EA1548BD4}"/>
              </a:ext>
            </a:extLst>
          </p:cNvPr>
          <p:cNvCxnSpPr/>
          <p:nvPr/>
        </p:nvCxnSpPr>
        <p:spPr>
          <a:xfrm>
            <a:off x="2807368" y="4163023"/>
            <a:ext cx="347837" cy="8907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2BF21A-11D3-E943-9050-57E02FB02400}"/>
              </a:ext>
            </a:extLst>
          </p:cNvPr>
          <p:cNvCxnSpPr/>
          <p:nvPr/>
        </p:nvCxnSpPr>
        <p:spPr>
          <a:xfrm>
            <a:off x="3449053" y="4163023"/>
            <a:ext cx="757518" cy="1162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6D405A-3AF1-B342-9901-22DE0DD62922}"/>
              </a:ext>
            </a:extLst>
          </p:cNvPr>
          <p:cNvCxnSpPr/>
          <p:nvPr/>
        </p:nvCxnSpPr>
        <p:spPr>
          <a:xfrm>
            <a:off x="4206571" y="4163023"/>
            <a:ext cx="1137626" cy="8907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E6966C-EF14-A741-BF16-1DAAE7CEBD27}"/>
              </a:ext>
            </a:extLst>
          </p:cNvPr>
          <p:cNvCxnSpPr/>
          <p:nvPr/>
        </p:nvCxnSpPr>
        <p:spPr>
          <a:xfrm>
            <a:off x="5160211" y="4163023"/>
            <a:ext cx="2141761" cy="6526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Fig_SRUbarchart.eps">
            <a:extLst>
              <a:ext uri="{FF2B5EF4-FFF2-40B4-BE49-F238E27FC236}">
                <a16:creationId xmlns:a16="http://schemas.microsoft.com/office/drawing/2014/main" id="{1B122AD3-7703-FA46-93BB-46ED6ED5F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62"/>
          <a:stretch/>
        </p:blipFill>
        <p:spPr>
          <a:xfrm>
            <a:off x="427788" y="1906420"/>
            <a:ext cx="5828631" cy="24633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B5C9B5-6D3A-8F49-9AC4-0F72F7359BA7}"/>
              </a:ext>
            </a:extLst>
          </p:cNvPr>
          <p:cNvSpPr txBox="1"/>
          <p:nvPr/>
        </p:nvSpPr>
        <p:spPr>
          <a:xfrm>
            <a:off x="139287" y="6423190"/>
            <a:ext cx="301591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Goodwell and Kumar, WRR 2017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B17EA-238C-E34D-B8BD-859414900C0A}"/>
              </a:ext>
            </a:extLst>
          </p:cNvPr>
          <p:cNvSpPr txBox="1"/>
          <p:nvPr/>
        </p:nvSpPr>
        <p:spPr>
          <a:xfrm>
            <a:off x="6752492" y="1886119"/>
            <a:ext cx="2110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Daily networks averaged over a growing season – overall behaviors for different wetness conditions</a:t>
            </a:r>
          </a:p>
        </p:txBody>
      </p:sp>
    </p:spTree>
    <p:extLst>
      <p:ext uri="{BB962C8B-B14F-4D97-AF65-F5344CB8AC3E}">
        <p14:creationId xmlns:p14="http://schemas.microsoft.com/office/powerpoint/2010/main" val="3985645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5525-AE86-8541-BECD-B4F1BCB1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3: connectivity changes during the California drought at flux tower sites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097A6E2-8B89-FC4B-B7D2-1AC66D6B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65691" y="6157277"/>
            <a:ext cx="2285380" cy="307574"/>
          </a:xfrm>
        </p:spPr>
        <p:txBody>
          <a:bodyPr/>
          <a:lstStyle/>
          <a:p>
            <a:fld id="{CFAB86FA-455C-EE4B-8CD4-EE3120906455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844820-1B98-6E41-953E-14032B57E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4" y="2016690"/>
            <a:ext cx="8384856" cy="3594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BBDB9-D4D8-534B-B25E-5B9F6C9C1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4" y="2016690"/>
            <a:ext cx="8384856" cy="3594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522F2-238D-0148-A304-5A7736E54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4" y="2043837"/>
            <a:ext cx="8384856" cy="3594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BCDCF3-557F-0044-BC5F-4BB7B2D79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4" y="1931559"/>
            <a:ext cx="8384856" cy="46183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6902C9-6123-3648-9950-1F06AF9E31EE}"/>
              </a:ext>
            </a:extLst>
          </p:cNvPr>
          <p:cNvSpPr txBox="1"/>
          <p:nvPr/>
        </p:nvSpPr>
        <p:spPr>
          <a:xfrm>
            <a:off x="172676" y="6392437"/>
            <a:ext cx="43216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Goodwell</a:t>
            </a:r>
            <a:r>
              <a:rPr lang="en-US" dirty="0"/>
              <a:t> and Kumar, PNAS 2018 (in review)</a:t>
            </a:r>
          </a:p>
        </p:txBody>
      </p:sp>
    </p:spTree>
    <p:extLst>
      <p:ext uri="{BB962C8B-B14F-4D97-AF65-F5344CB8AC3E}">
        <p14:creationId xmlns:p14="http://schemas.microsoft.com/office/powerpoint/2010/main" val="134927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13A1-5565-664A-AD2C-05CACBB1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3 continued: network measures vs. changes in fluxes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C6C27-7F27-914A-8F27-ADA5C81A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947569"/>
            <a:ext cx="8966200" cy="328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FC320-A0A0-6F49-8FD4-FE744816B7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5" t="36766" r="61303" b="32219"/>
          <a:stretch/>
        </p:blipFill>
        <p:spPr>
          <a:xfrm>
            <a:off x="457200" y="4664323"/>
            <a:ext cx="1969476" cy="111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43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E762-4B50-2145-93CF-4A78E013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4: data-model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9F1B8-676F-1447-B0DD-1DE9B4B0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0" y="2192867"/>
            <a:ext cx="5672160" cy="3988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0CC1F-46D2-A94B-80C2-9CAA210F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165" y="2373628"/>
            <a:ext cx="22606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AC7883-D764-5A42-9003-76C515D46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65" y="3720306"/>
            <a:ext cx="2032000" cy="72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3F53C9-D270-E64E-BE16-5FC504C87CA4}"/>
              </a:ext>
            </a:extLst>
          </p:cNvPr>
          <p:cNvSpPr txBox="1"/>
          <p:nvPr/>
        </p:nvSpPr>
        <p:spPr>
          <a:xfrm>
            <a:off x="5822950" y="1417638"/>
            <a:ext cx="302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Coupled non-linear equations simulate native mussel population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36FA2-2BD9-634E-8011-008A8ABBF8A9}"/>
              </a:ext>
            </a:extLst>
          </p:cNvPr>
          <p:cNvSpPr txBox="1"/>
          <p:nvPr/>
        </p:nvSpPr>
        <p:spPr>
          <a:xfrm>
            <a:off x="215900" y="6313964"/>
            <a:ext cx="192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Hansen et al. 2015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86A715-CEC4-5E44-9BA2-48FAC76E35E3}"/>
              </a:ext>
            </a:extLst>
          </p:cNvPr>
          <p:cNvSpPr/>
          <p:nvPr/>
        </p:nvSpPr>
        <p:spPr>
          <a:xfrm>
            <a:off x="3187700" y="2311351"/>
            <a:ext cx="1600200" cy="939800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D186D1-3D03-1344-8D46-7283FC6B5CED}"/>
              </a:ext>
            </a:extLst>
          </p:cNvPr>
          <p:cNvSpPr/>
          <p:nvPr/>
        </p:nvSpPr>
        <p:spPr>
          <a:xfrm>
            <a:off x="3187700" y="4470351"/>
            <a:ext cx="1600200" cy="939800"/>
          </a:xfrm>
          <a:prstGeom prst="rect">
            <a:avLst/>
          </a:prstGeom>
          <a:noFill/>
          <a:ln w="28575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251BDE-57D0-BB48-A62C-47FE08251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669808"/>
            <a:ext cx="1841500" cy="1391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FC7198-5037-3A4D-BF4A-314C034A9217}"/>
              </a:ext>
            </a:extLst>
          </p:cNvPr>
          <p:cNvSpPr txBox="1"/>
          <p:nvPr/>
        </p:nvSpPr>
        <p:spPr>
          <a:xfrm>
            <a:off x="2120901" y="1669808"/>
            <a:ext cx="2350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/>
              </a:rPr>
              <a:t> nice friendly Minnesota native mussels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6A7CF-2F7D-B741-84BE-F9BE240625C5}"/>
              </a:ext>
            </a:extLst>
          </p:cNvPr>
          <p:cNvSpPr txBox="1"/>
          <p:nvPr/>
        </p:nvSpPr>
        <p:spPr>
          <a:xfrm>
            <a:off x="5680088" y="4470351"/>
            <a:ext cx="39719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 sites:</a:t>
            </a:r>
          </a:p>
          <a:p>
            <a:endParaRPr lang="en-US" i="1" dirty="0"/>
          </a:p>
          <a:p>
            <a:r>
              <a:rPr lang="en-US" b="1" dirty="0"/>
              <a:t>Chippewa</a:t>
            </a:r>
            <a:r>
              <a:rPr lang="en-US" dirty="0"/>
              <a:t> – dynamic mussels</a:t>
            </a:r>
          </a:p>
          <a:p>
            <a:r>
              <a:rPr lang="en-US" i="1" dirty="0"/>
              <a:t>*here we looked at many initial conditions (Mo)</a:t>
            </a:r>
          </a:p>
          <a:p>
            <a:r>
              <a:rPr lang="en-US" b="1" dirty="0"/>
              <a:t>St. Croix </a:t>
            </a:r>
            <a:r>
              <a:rPr lang="en-US" dirty="0"/>
              <a:t>– happy healthy mussels</a:t>
            </a:r>
          </a:p>
          <a:p>
            <a:r>
              <a:rPr lang="en-US" b="1" dirty="0"/>
              <a:t>Redwood </a:t>
            </a:r>
            <a:r>
              <a:rPr lang="en-US" dirty="0"/>
              <a:t>– sad extirpated mussels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7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5024" y="37598"/>
            <a:ext cx="831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Data 		</a:t>
            </a:r>
            <a:r>
              <a:rPr lang="en-US" dirty="0">
                <a:sym typeface="Wingdings"/>
              </a:rPr>
              <a:t>   			</a:t>
            </a:r>
            <a:r>
              <a:rPr lang="en-US" dirty="0" err="1">
                <a:sym typeface="Wingdings"/>
              </a:rPr>
              <a:t>pdfs</a:t>
            </a:r>
            <a:r>
              <a:rPr lang="en-US" dirty="0">
                <a:sym typeface="Wingdings"/>
              </a:rPr>
              <a:t> 			 				Entropy H(X)</a:t>
            </a:r>
            <a:endParaRPr lang="en-US" dirty="0"/>
          </a:p>
        </p:txBody>
      </p:sp>
      <p:pic>
        <p:nvPicPr>
          <p:cNvPr id="10" name="Picture 9" descr="Figure_1Dpdf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24" y="444500"/>
            <a:ext cx="2171700" cy="6413500"/>
          </a:xfrm>
          <a:prstGeom prst="rect">
            <a:avLst/>
          </a:prstGeom>
        </p:spPr>
      </p:pic>
      <p:pic>
        <p:nvPicPr>
          <p:cNvPr id="11" name="Picture 10" descr="Figure_Mo_vs_H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444500"/>
            <a:ext cx="2540000" cy="6413500"/>
          </a:xfrm>
          <a:prstGeom prst="rect">
            <a:avLst/>
          </a:prstGeom>
        </p:spPr>
      </p:pic>
      <p:pic>
        <p:nvPicPr>
          <p:cNvPr id="12" name="Picture 11" descr="Figure_timeseri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38481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476" y="2216593"/>
            <a:ext cx="1114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Lagged I</a:t>
            </a:r>
          </a:p>
          <a:p>
            <a:r>
              <a:rPr lang="en-US" dirty="0"/>
              <a:t>Chippewa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688" y="4205581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Lagged I</a:t>
            </a:r>
          </a:p>
          <a:p>
            <a:r>
              <a:rPr lang="en-US" dirty="0"/>
              <a:t>Redwood and St. Croix</a:t>
            </a:r>
          </a:p>
        </p:txBody>
      </p:sp>
      <p:pic>
        <p:nvPicPr>
          <p:cNvPr id="19" name="Picture 18" descr="Figure_Mo_Icircle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79"/>
          <a:stretch/>
        </p:blipFill>
        <p:spPr>
          <a:xfrm>
            <a:off x="2073908" y="1417638"/>
            <a:ext cx="6789959" cy="2126693"/>
          </a:xfrm>
          <a:prstGeom prst="rect">
            <a:avLst/>
          </a:prstGeom>
        </p:spPr>
      </p:pic>
      <p:pic>
        <p:nvPicPr>
          <p:cNvPr id="20" name="Picture 19" descr="Figure_Mo_Icircles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3" t="12565"/>
          <a:stretch/>
        </p:blipFill>
        <p:spPr>
          <a:xfrm>
            <a:off x="6095382" y="3968634"/>
            <a:ext cx="2269702" cy="2203721"/>
          </a:xfrm>
          <a:prstGeom prst="rect">
            <a:avLst/>
          </a:prstGeom>
        </p:spPr>
      </p:pic>
      <p:pic>
        <p:nvPicPr>
          <p:cNvPr id="21" name="Picture 20" descr="Figure_Mo_Icircles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1" t="10949" r="17075"/>
          <a:stretch/>
        </p:blipFill>
        <p:spPr>
          <a:xfrm>
            <a:off x="2795743" y="3811836"/>
            <a:ext cx="2174079" cy="22037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links for dynamic cases</a:t>
            </a:r>
          </a:p>
        </p:txBody>
      </p:sp>
    </p:spTree>
    <p:extLst>
      <p:ext uri="{BB962C8B-B14F-4D97-AF65-F5344CB8AC3E}">
        <p14:creationId xmlns:p14="http://schemas.microsoft.com/office/powerpoint/2010/main" val="125927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ways to analyze networks</a:t>
            </a:r>
          </a:p>
        </p:txBody>
      </p:sp>
      <p:pic>
        <p:nvPicPr>
          <p:cNvPr id="4" name="Picture 3" descr="Figure_Mo_Icircles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1" t="25490" r="66864"/>
          <a:stretch/>
        </p:blipFill>
        <p:spPr>
          <a:xfrm>
            <a:off x="219485" y="4001075"/>
            <a:ext cx="2076506" cy="1876191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3333068" y="4278559"/>
          <a:ext cx="4048815" cy="2954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 descr="I_net_20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2" t="12134" r="12148" b="15487"/>
          <a:stretch/>
        </p:blipFill>
        <p:spPr>
          <a:xfrm>
            <a:off x="219485" y="1292197"/>
            <a:ext cx="2022421" cy="1981755"/>
          </a:xfrm>
          <a:prstGeom prst="rect">
            <a:avLst/>
          </a:prstGeom>
        </p:spPr>
      </p:pic>
      <p:pic>
        <p:nvPicPr>
          <p:cNvPr id="7" name="Picture 6" descr="I_2003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7979" r="3490" b="12993"/>
          <a:stretch/>
        </p:blipFill>
        <p:spPr>
          <a:xfrm>
            <a:off x="2994938" y="1536246"/>
            <a:ext cx="2448530" cy="20909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485" y="3273952"/>
            <a:ext cx="1965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dump,</a:t>
            </a:r>
          </a:p>
          <a:p>
            <a:r>
              <a:rPr lang="en-US" dirty="0"/>
              <a:t>thresholds of I(X;Y)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78706" y="3632228"/>
            <a:ext cx="2664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 into subsystems</a:t>
            </a:r>
          </a:p>
          <a:p>
            <a:r>
              <a:rPr lang="en-US" dirty="0"/>
              <a:t>consider storm events</a:t>
            </a:r>
          </a:p>
        </p:txBody>
      </p:sp>
      <p:pic>
        <p:nvPicPr>
          <p:cNvPr id="10" name="Picture 9" descr="TotalTransport_allSites_FluxOnly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47732" r="69645"/>
          <a:stretch/>
        </p:blipFill>
        <p:spPr>
          <a:xfrm>
            <a:off x="5804508" y="1536246"/>
            <a:ext cx="1577375" cy="1701519"/>
          </a:xfrm>
          <a:prstGeom prst="rect">
            <a:avLst/>
          </a:prstGeom>
        </p:spPr>
      </p:pic>
      <p:pic>
        <p:nvPicPr>
          <p:cNvPr id="11" name="Picture 10" descr="TotalTransport_allSites_MLCanOnly.eps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t="47732" r="70354"/>
          <a:stretch/>
        </p:blipFill>
        <p:spPr>
          <a:xfrm>
            <a:off x="7381883" y="1417638"/>
            <a:ext cx="1667927" cy="18809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50654" y="3235786"/>
            <a:ext cx="2835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 of modeled </a:t>
            </a:r>
            <a:r>
              <a:rPr lang="en-US" dirty="0" err="1"/>
              <a:t>vs</a:t>
            </a:r>
            <a:r>
              <a:rPr lang="en-US" dirty="0"/>
              <a:t> observed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589" y="5877409"/>
            <a:ext cx="283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complexity models, </a:t>
            </a:r>
          </a:p>
          <a:p>
            <a:r>
              <a:rPr lang="en-US" dirty="0"/>
              <a:t>daily flow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85075" y="4676937"/>
            <a:ext cx="18005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categorizing time windows by wetness condition, other types…</a:t>
            </a:r>
          </a:p>
        </p:txBody>
      </p:sp>
    </p:spTree>
    <p:extLst>
      <p:ext uri="{BB962C8B-B14F-4D97-AF65-F5344CB8AC3E}">
        <p14:creationId xmlns:p14="http://schemas.microsoft.com/office/powerpoint/2010/main" val="24035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/>
      <p:bldP spid="9" grpId="0"/>
      <p:bldP spid="12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luckily, we are floating on a sea of data</a:t>
            </a:r>
          </a:p>
        </p:txBody>
      </p:sp>
      <p:pic>
        <p:nvPicPr>
          <p:cNvPr id="5" name="Picture 4" descr="RealDataFig2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0" t="4423" r="6287" b="52840"/>
          <a:stretch/>
        </p:blipFill>
        <p:spPr>
          <a:xfrm>
            <a:off x="5687317" y="4238538"/>
            <a:ext cx="2189071" cy="2307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70" y="5049270"/>
            <a:ext cx="1338785" cy="142436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81321" y="3259473"/>
            <a:ext cx="7002508" cy="3214166"/>
            <a:chOff x="-85551" y="1417638"/>
            <a:chExt cx="8943814" cy="53319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551" y="4167383"/>
              <a:ext cx="3442962" cy="25822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540" y="1423562"/>
              <a:ext cx="2178659" cy="18670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172" y="2992303"/>
              <a:ext cx="2426828" cy="2234436"/>
            </a:xfrm>
            <a:prstGeom prst="rect">
              <a:avLst/>
            </a:prstGeom>
          </p:spPr>
        </p:pic>
        <p:pic>
          <p:nvPicPr>
            <p:cNvPr id="8" name="Picture 7" descr="Corn_2005_TST.eps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82"/>
            <a:stretch/>
          </p:blipFill>
          <p:spPr>
            <a:xfrm>
              <a:off x="3824680" y="1499212"/>
              <a:ext cx="1927556" cy="17046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28" y="1417638"/>
              <a:ext cx="1986986" cy="22089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6291" y="3227608"/>
              <a:ext cx="2731787" cy="2294161"/>
            </a:xfrm>
            <a:prstGeom prst="rect">
              <a:avLst/>
            </a:prstGeom>
          </p:spPr>
        </p:pic>
        <p:pic>
          <p:nvPicPr>
            <p:cNvPr id="11" name="Picture 10" descr="RealDataFig2.eps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5" t="58957" r="6594" b="7305"/>
            <a:stretch/>
          </p:blipFill>
          <p:spPr>
            <a:xfrm>
              <a:off x="6840208" y="1426638"/>
              <a:ext cx="2018055" cy="1689473"/>
            </a:xfrm>
            <a:prstGeom prst="rect">
              <a:avLst/>
            </a:prstGeom>
          </p:spPr>
        </p:pic>
        <p:pic>
          <p:nvPicPr>
            <p:cNvPr id="12" name="Picture 11" descr="RealDataFig.eps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3" t="44143" r="49256" b="7503"/>
            <a:stretch/>
          </p:blipFill>
          <p:spPr>
            <a:xfrm>
              <a:off x="5042235" y="4544336"/>
              <a:ext cx="1832940" cy="2129595"/>
            </a:xfrm>
            <a:prstGeom prst="rect">
              <a:avLst/>
            </a:prstGeom>
          </p:spPr>
        </p:pic>
        <p:pic>
          <p:nvPicPr>
            <p:cNvPr id="14" name="Picture 13" descr="Figure_LogQ.eps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91" y="1790180"/>
              <a:ext cx="2307429" cy="8302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4107" y="2450812"/>
              <a:ext cx="2972882" cy="2250724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9756" y="1313049"/>
            <a:ext cx="2655621" cy="1746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08083">
            <a:off x="2715003" y="2060024"/>
            <a:ext cx="2655621" cy="1746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7515559">
            <a:off x="561637" y="4340765"/>
            <a:ext cx="2655621" cy="1746120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 flipH="1">
            <a:off x="4178681" y="1313049"/>
            <a:ext cx="2105348" cy="853421"/>
          </a:xfrm>
          <a:prstGeom prst="wedgeEllipse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What does it all mean!?!?</a:t>
            </a:r>
          </a:p>
        </p:txBody>
      </p:sp>
      <p:sp>
        <p:nvSpPr>
          <p:cNvPr id="21" name="Oval Callout 20"/>
          <p:cNvSpPr/>
          <p:nvPr/>
        </p:nvSpPr>
        <p:spPr>
          <a:xfrm flipH="1">
            <a:off x="1930126" y="2205748"/>
            <a:ext cx="1265048" cy="853421"/>
          </a:xfrm>
          <a:prstGeom prst="wedgeEllipse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Uh oh…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256" y="1299849"/>
            <a:ext cx="374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risk the unsuccessful conversion of information to understanding….</a:t>
            </a:r>
          </a:p>
        </p:txBody>
      </p:sp>
      <p:sp>
        <p:nvSpPr>
          <p:cNvPr id="24" name="Oval Callout 23"/>
          <p:cNvSpPr/>
          <p:nvPr/>
        </p:nvSpPr>
        <p:spPr>
          <a:xfrm flipH="1">
            <a:off x="643720" y="3207178"/>
            <a:ext cx="1286406" cy="1181328"/>
          </a:xfrm>
          <a:prstGeom prst="wedgeEllipse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AAAH!</a:t>
            </a:r>
          </a:p>
          <a:p>
            <a:pPr algn="ctr"/>
            <a:r>
              <a:rPr lang="en-US" b="1" dirty="0"/>
              <a:t>SOS!</a:t>
            </a:r>
          </a:p>
        </p:txBody>
      </p:sp>
    </p:spTree>
    <p:extLst>
      <p:ext uri="{BB962C8B-B14F-4D97-AF65-F5344CB8AC3E}">
        <p14:creationId xmlns:p14="http://schemas.microsoft.com/office/powerpoint/2010/main" val="2117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F5DDA-7FEC-BA4E-9E41-565A0A5B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782" y="966701"/>
            <a:ext cx="2824331" cy="2202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A57C53-B22B-BC40-B792-B9D2D39A81B2}"/>
              </a:ext>
            </a:extLst>
          </p:cNvPr>
          <p:cNvSpPr txBox="1"/>
          <p:nvPr/>
        </p:nvSpPr>
        <p:spPr>
          <a:xfrm>
            <a:off x="538618" y="3652842"/>
            <a:ext cx="31774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Questions?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allison.goodwell@ucdenver.edu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578714-FFAF-B94E-BC30-7399D23797D6}"/>
              </a:ext>
            </a:extLst>
          </p:cNvPr>
          <p:cNvSpPr/>
          <p:nvPr/>
        </p:nvSpPr>
        <p:spPr>
          <a:xfrm>
            <a:off x="1912806" y="5429623"/>
            <a:ext cx="5782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https://github.com/HydroComplexity/TIPNet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262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74638"/>
            <a:ext cx="868010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 consider a </a:t>
            </a:r>
            <a:r>
              <a:rPr lang="en-US" i="1" dirty="0"/>
              <a:t>process network </a:t>
            </a:r>
            <a:r>
              <a:rPr lang="en-US" dirty="0"/>
              <a:t>in which nodes are time series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7519" y="5649604"/>
            <a:ext cx="3227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information theory measures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69921" y="1815744"/>
            <a:ext cx="3740044" cy="2676039"/>
            <a:chOff x="286845" y="2048049"/>
            <a:chExt cx="3740044" cy="2676039"/>
          </a:xfrm>
        </p:grpSpPr>
        <p:sp>
          <p:nvSpPr>
            <p:cNvPr id="7" name="Rectangle 6"/>
            <p:cNvSpPr/>
            <p:nvPr/>
          </p:nvSpPr>
          <p:spPr>
            <a:xfrm>
              <a:off x="286845" y="2048049"/>
              <a:ext cx="3740044" cy="26760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01020" y="2159635"/>
              <a:ext cx="1720851" cy="12015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Strength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How dominant is the link?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87275" y="2159635"/>
              <a:ext cx="1720852" cy="12015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Time Scale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Does link occur at fast or slow timescale?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87277" y="3462832"/>
              <a:ext cx="1720851" cy="11536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</a:rPr>
                <a:t>Synergy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Does the link provide additional information with another link?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4443" y="3431277"/>
              <a:ext cx="1720851" cy="11852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tx1"/>
                  </a:solidFill>
                </a:rPr>
                <a:t>Redundancy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Is the link unique, or redundant due to feedback?</a:t>
              </a:r>
            </a:p>
          </p:txBody>
        </p:sp>
      </p:grpSp>
      <p:pic>
        <p:nvPicPr>
          <p:cNvPr id="12" name="Picture 11" descr="Fig_ShortTimeSeries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t="35298" b="33917"/>
          <a:stretch/>
        </p:blipFill>
        <p:spPr>
          <a:xfrm>
            <a:off x="647700" y="4515629"/>
            <a:ext cx="3837152" cy="898555"/>
          </a:xfrm>
          <a:prstGeom prst="rect">
            <a:avLst/>
          </a:prstGeom>
        </p:spPr>
      </p:pic>
      <p:pic>
        <p:nvPicPr>
          <p:cNvPr id="13" name="Picture 12" descr="Fig_ShortTimeSeries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65575"/>
          <a:stretch/>
        </p:blipFill>
        <p:spPr>
          <a:xfrm>
            <a:off x="647700" y="5471002"/>
            <a:ext cx="3837153" cy="1014544"/>
          </a:xfrm>
          <a:prstGeom prst="rect">
            <a:avLst/>
          </a:prstGeom>
        </p:spPr>
      </p:pic>
      <p:pic>
        <p:nvPicPr>
          <p:cNvPr id="14" name="Picture 13" descr="Fig_ShortTimeSeries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8" b="65375"/>
          <a:stretch/>
        </p:blipFill>
        <p:spPr>
          <a:xfrm>
            <a:off x="647700" y="3499619"/>
            <a:ext cx="3899780" cy="1016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6383848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pic>
        <p:nvPicPr>
          <p:cNvPr id="15" name="Picture 14" descr="blanknetwork_fig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3" t="8987" r="13793" b="11118"/>
          <a:stretch/>
        </p:blipFill>
        <p:spPr>
          <a:xfrm>
            <a:off x="1333499" y="1571642"/>
            <a:ext cx="1983543" cy="192797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866900" y="2316127"/>
            <a:ext cx="784791" cy="59217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59295" y="1903657"/>
            <a:ext cx="392396" cy="9814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866900" y="2540000"/>
            <a:ext cx="1028700" cy="224614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71700" y="2014503"/>
            <a:ext cx="0" cy="940611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7000" y="3794142"/>
            <a:ext cx="3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7000" y="4780241"/>
            <a:ext cx="3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7000" y="5608382"/>
            <a:ext cx="3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 rot="5400000">
            <a:off x="215900" y="6006714"/>
            <a:ext cx="4679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  <a:endParaRPr lang="en-US" sz="32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995769" y="4706298"/>
            <a:ext cx="3637630" cy="707886"/>
          </a:xfrm>
          <a:prstGeom prst="rect">
            <a:avLst/>
          </a:prstGeom>
          <a:solidFill>
            <a:srgbClr val="9BBB59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question</a:t>
            </a:r>
            <a:r>
              <a:rPr lang="en-US" sz="2000" dirty="0"/>
              <a:t>: how can we identify these links?</a:t>
            </a:r>
          </a:p>
        </p:txBody>
      </p:sp>
    </p:spTree>
    <p:extLst>
      <p:ext uri="{BB962C8B-B14F-4D97-AF65-F5344CB8AC3E}">
        <p14:creationId xmlns:p14="http://schemas.microsoft.com/office/powerpoint/2010/main" val="151371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we capture time dependencies using information theory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0816" y="2950743"/>
            <a:ext cx="46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mutual information is a reduction in uncertainty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68622" y="2300452"/>
          <a:ext cx="3857234" cy="54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2" name="Equation" r:id="rId4" imgW="1968500" imgH="279400" progId="Equation.3">
                  <p:embed/>
                </p:oleObj>
              </mc:Choice>
              <mc:Fallback>
                <p:oleObj name="Equation" r:id="rId4" imgW="1968500" imgH="2794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8622" y="2300452"/>
                        <a:ext cx="3857234" cy="54563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0816" y="3422206"/>
          <a:ext cx="4569242" cy="464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3" name="Equation" r:id="rId6" imgW="2146300" imgH="215900" progId="Equation.3">
                  <p:embed/>
                </p:oleObj>
              </mc:Choice>
              <mc:Fallback>
                <p:oleObj name="Equation" r:id="rId6" imgW="21463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0816" y="3422206"/>
                        <a:ext cx="4569242" cy="46411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28639" y="1808439"/>
            <a:ext cx="225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 is uncertainty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4756" y="4087296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entropy is a further reduction in uncertainty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05159" y="4613865"/>
          <a:ext cx="5204092" cy="372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4" name="Equation" r:id="rId8" imgW="3251200" imgH="215900" progId="Equation.3">
                  <p:embed/>
                </p:oleObj>
              </mc:Choice>
              <mc:Fallback>
                <p:oleObj name="Equation" r:id="rId8" imgW="3251200" imgH="215900" progId="Equation.3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5159" y="4613865"/>
                        <a:ext cx="5204092" cy="37229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Oval 31"/>
          <p:cNvSpPr/>
          <p:nvPr/>
        </p:nvSpPr>
        <p:spPr>
          <a:xfrm>
            <a:off x="6415593" y="2633607"/>
            <a:ext cx="865485" cy="56109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0000"/>
                </a:solidFill>
              </a:rPr>
              <a:t>X</a:t>
            </a:r>
            <a:r>
              <a:rPr lang="en-US" sz="1400" b="1" baseline="-25000" dirty="0" err="1">
                <a:solidFill>
                  <a:srgbClr val="000000"/>
                </a:solidFill>
              </a:rPr>
              <a:t>tar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207952" y="1886301"/>
            <a:ext cx="695808" cy="56109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X</a:t>
            </a:r>
            <a:r>
              <a:rPr lang="en-US" sz="1400" b="1" baseline="-25000" dirty="0">
                <a:solidFill>
                  <a:schemeClr val="tx1"/>
                </a:solidFill>
              </a:rPr>
              <a:t>s1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851533" y="2281684"/>
            <a:ext cx="714780" cy="51876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28819" y="20970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τ</a:t>
            </a:r>
            <a:r>
              <a:rPr lang="en-US" baseline="-25000" dirty="0"/>
              <a:t>s1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27999" y="3947737"/>
            <a:ext cx="2114873" cy="1764874"/>
            <a:chOff x="6104199" y="3917575"/>
            <a:chExt cx="2114873" cy="1764874"/>
          </a:xfrm>
        </p:grpSpPr>
        <p:sp>
          <p:nvSpPr>
            <p:cNvPr id="20" name="Oval 19"/>
            <p:cNvSpPr/>
            <p:nvPr/>
          </p:nvSpPr>
          <p:spPr>
            <a:xfrm>
              <a:off x="6104199" y="3917575"/>
              <a:ext cx="2114873" cy="1764874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/>
            </p:nvPr>
          </p:nvGraphicFramePr>
          <p:xfrm>
            <a:off x="6567421" y="4241800"/>
            <a:ext cx="977692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05" name="Equation" r:id="rId10" imgW="508000" imgH="215900" progId="Equation.3">
                    <p:embed/>
                  </p:oleObj>
                </mc:Choice>
                <mc:Fallback>
                  <p:oleObj name="Equation" r:id="rId10" imgW="508000" imgH="215900" progId="Equation.3">
                    <p:embed/>
                    <p:pic>
                      <p:nvPicPr>
                        <p:cNvPr id="25" name="Object 2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567421" y="4241800"/>
                          <a:ext cx="977692" cy="40322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6753392" y="4800012"/>
            <a:ext cx="2114873" cy="1764874"/>
            <a:chOff x="6753392" y="4800012"/>
            <a:chExt cx="2114873" cy="1764874"/>
          </a:xfrm>
        </p:grpSpPr>
        <p:sp>
          <p:nvSpPr>
            <p:cNvPr id="24" name="Oval 23"/>
            <p:cNvSpPr/>
            <p:nvPr/>
          </p:nvSpPr>
          <p:spPr>
            <a:xfrm>
              <a:off x="6753392" y="4800012"/>
              <a:ext cx="2114873" cy="1764874"/>
            </a:xfrm>
            <a:prstGeom prst="ellipse">
              <a:avLst/>
            </a:prstGeom>
            <a:noFill/>
            <a:ln w="38100" cmpd="sng">
              <a:solidFill>
                <a:srgbClr val="C3D69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6" name="Object 35"/>
            <p:cNvGraphicFramePr>
              <a:graphicFrameLocks noChangeAspect="1"/>
            </p:cNvGraphicFramePr>
            <p:nvPr>
              <p:extLst/>
            </p:nvPr>
          </p:nvGraphicFramePr>
          <p:xfrm>
            <a:off x="7688263" y="5789613"/>
            <a:ext cx="850900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06" name="Equation" r:id="rId12" imgW="469900" imgH="215900" progId="Equation.3">
                    <p:embed/>
                  </p:oleObj>
                </mc:Choice>
                <mc:Fallback>
                  <p:oleObj name="Equation" r:id="rId12" imgW="469900" imgH="215900" progId="Equation.3">
                    <p:embed/>
                    <p:pic>
                      <p:nvPicPr>
                        <p:cNvPr id="36" name="Object 3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688263" y="5789613"/>
                          <a:ext cx="850900" cy="40322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205159" y="5712611"/>
          <a:ext cx="4899025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7" name="Equation" r:id="rId14" imgW="3060700" imgH="215900" progId="Equation.3">
                  <p:embed/>
                </p:oleObj>
              </mc:Choice>
              <mc:Fallback>
                <p:oleObj name="Equation" r:id="rId14" imgW="3060700" imgH="215900" progId="Equation.3">
                  <p:embed/>
                  <p:pic>
                    <p:nvPicPr>
                      <p:cNvPr id="53" name="Object 5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5159" y="5712611"/>
                        <a:ext cx="4899025" cy="3730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568849" y="5273916"/>
            <a:ext cx="435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information from two sources to target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033897" y="4829961"/>
            <a:ext cx="3091095" cy="1217220"/>
            <a:chOff x="7046764" y="4224582"/>
            <a:chExt cx="3091095" cy="1217220"/>
          </a:xfrm>
        </p:grpSpPr>
        <p:sp>
          <p:nvSpPr>
            <p:cNvPr id="37" name="Freeform 36"/>
            <p:cNvSpPr/>
            <p:nvPr/>
          </p:nvSpPr>
          <p:spPr>
            <a:xfrm>
              <a:off x="8048709" y="4224582"/>
              <a:ext cx="2089150" cy="889000"/>
            </a:xfrm>
            <a:custGeom>
              <a:avLst/>
              <a:gdLst>
                <a:gd name="connsiteX0" fmla="*/ 0 w 2089150"/>
                <a:gd name="connsiteY0" fmla="*/ 76200 h 889000"/>
                <a:gd name="connsiteX1" fmla="*/ 76200 w 2089150"/>
                <a:gd name="connsiteY1" fmla="*/ 317500 h 889000"/>
                <a:gd name="connsiteX2" fmla="*/ 190500 w 2089150"/>
                <a:gd name="connsiteY2" fmla="*/ 527050 h 889000"/>
                <a:gd name="connsiteX3" fmla="*/ 400050 w 2089150"/>
                <a:gd name="connsiteY3" fmla="*/ 692150 h 889000"/>
                <a:gd name="connsiteX4" fmla="*/ 596900 w 2089150"/>
                <a:gd name="connsiteY4" fmla="*/ 800100 h 889000"/>
                <a:gd name="connsiteX5" fmla="*/ 914400 w 2089150"/>
                <a:gd name="connsiteY5" fmla="*/ 889000 h 889000"/>
                <a:gd name="connsiteX6" fmla="*/ 1282700 w 2089150"/>
                <a:gd name="connsiteY6" fmla="*/ 882650 h 889000"/>
                <a:gd name="connsiteX7" fmla="*/ 1581150 w 2089150"/>
                <a:gd name="connsiteY7" fmla="*/ 762000 h 889000"/>
                <a:gd name="connsiteX8" fmla="*/ 1822450 w 2089150"/>
                <a:gd name="connsiteY8" fmla="*/ 603250 h 889000"/>
                <a:gd name="connsiteX9" fmla="*/ 1993900 w 2089150"/>
                <a:gd name="connsiteY9" fmla="*/ 393700 h 889000"/>
                <a:gd name="connsiteX10" fmla="*/ 2070100 w 2089150"/>
                <a:gd name="connsiteY10" fmla="*/ 184150 h 889000"/>
                <a:gd name="connsiteX11" fmla="*/ 2089150 w 2089150"/>
                <a:gd name="connsiteY11" fmla="*/ 57150 h 889000"/>
                <a:gd name="connsiteX12" fmla="*/ 1943100 w 2089150"/>
                <a:gd name="connsiteY12" fmla="*/ 19050 h 889000"/>
                <a:gd name="connsiteX13" fmla="*/ 1701800 w 2089150"/>
                <a:gd name="connsiteY13" fmla="*/ 6350 h 889000"/>
                <a:gd name="connsiteX14" fmla="*/ 1517650 w 2089150"/>
                <a:gd name="connsiteY14" fmla="*/ 31750 h 889000"/>
                <a:gd name="connsiteX15" fmla="*/ 1314450 w 2089150"/>
                <a:gd name="connsiteY15" fmla="*/ 95250 h 889000"/>
                <a:gd name="connsiteX16" fmla="*/ 1168400 w 2089150"/>
                <a:gd name="connsiteY16" fmla="*/ 139700 h 889000"/>
                <a:gd name="connsiteX17" fmla="*/ 1098550 w 2089150"/>
                <a:gd name="connsiteY17" fmla="*/ 203200 h 889000"/>
                <a:gd name="connsiteX18" fmla="*/ 869950 w 2089150"/>
                <a:gd name="connsiteY18" fmla="*/ 82550 h 889000"/>
                <a:gd name="connsiteX19" fmla="*/ 692150 w 2089150"/>
                <a:gd name="connsiteY19" fmla="*/ 31750 h 889000"/>
                <a:gd name="connsiteX20" fmla="*/ 488950 w 2089150"/>
                <a:gd name="connsiteY20" fmla="*/ 0 h 889000"/>
                <a:gd name="connsiteX21" fmla="*/ 222250 w 2089150"/>
                <a:gd name="connsiteY21" fmla="*/ 6350 h 889000"/>
                <a:gd name="connsiteX22" fmla="*/ 95250 w 2089150"/>
                <a:gd name="connsiteY22" fmla="*/ 31750 h 889000"/>
                <a:gd name="connsiteX23" fmla="*/ 0 w 2089150"/>
                <a:gd name="connsiteY23" fmla="*/ 7620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9150" h="889000">
                  <a:moveTo>
                    <a:pt x="0" y="76200"/>
                  </a:moveTo>
                  <a:lnTo>
                    <a:pt x="76200" y="317500"/>
                  </a:lnTo>
                  <a:lnTo>
                    <a:pt x="190500" y="527050"/>
                  </a:lnTo>
                  <a:lnTo>
                    <a:pt x="400050" y="692150"/>
                  </a:lnTo>
                  <a:lnTo>
                    <a:pt x="596900" y="800100"/>
                  </a:lnTo>
                  <a:lnTo>
                    <a:pt x="914400" y="889000"/>
                  </a:lnTo>
                  <a:lnTo>
                    <a:pt x="1282700" y="882650"/>
                  </a:lnTo>
                  <a:lnTo>
                    <a:pt x="1581150" y="762000"/>
                  </a:lnTo>
                  <a:lnTo>
                    <a:pt x="1822450" y="603250"/>
                  </a:lnTo>
                  <a:lnTo>
                    <a:pt x="1993900" y="393700"/>
                  </a:lnTo>
                  <a:lnTo>
                    <a:pt x="2070100" y="184150"/>
                  </a:lnTo>
                  <a:lnTo>
                    <a:pt x="2089150" y="57150"/>
                  </a:lnTo>
                  <a:lnTo>
                    <a:pt x="1943100" y="19050"/>
                  </a:lnTo>
                  <a:lnTo>
                    <a:pt x="1701800" y="6350"/>
                  </a:lnTo>
                  <a:lnTo>
                    <a:pt x="1517650" y="31750"/>
                  </a:lnTo>
                  <a:lnTo>
                    <a:pt x="1314450" y="95250"/>
                  </a:lnTo>
                  <a:lnTo>
                    <a:pt x="1168400" y="139700"/>
                  </a:lnTo>
                  <a:lnTo>
                    <a:pt x="1098550" y="203200"/>
                  </a:lnTo>
                  <a:lnTo>
                    <a:pt x="869950" y="82550"/>
                  </a:lnTo>
                  <a:lnTo>
                    <a:pt x="692150" y="31750"/>
                  </a:lnTo>
                  <a:lnTo>
                    <a:pt x="488950" y="0"/>
                  </a:lnTo>
                  <a:lnTo>
                    <a:pt x="222250" y="6350"/>
                  </a:lnTo>
                  <a:lnTo>
                    <a:pt x="95250" y="3175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9BBB59"/>
            </a:solidFill>
            <a:ln w="76200" cmpd="sng">
              <a:solidFill>
                <a:srgbClr val="9BBB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7046764" y="5034664"/>
              <a:ext cx="1576936" cy="40713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Curved Connector 44"/>
          <p:cNvCxnSpPr/>
          <p:nvPr/>
        </p:nvCxnSpPr>
        <p:spPr>
          <a:xfrm rot="5400000" flipH="1" flipV="1">
            <a:off x="7194716" y="2950065"/>
            <a:ext cx="198377" cy="126747"/>
          </a:xfrm>
          <a:prstGeom prst="curvedConnector4">
            <a:avLst>
              <a:gd name="adj1" fmla="val -156656"/>
              <a:gd name="adj2" fmla="val 536425"/>
            </a:avLst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7744965" y="2846089"/>
            <a:ext cx="865485" cy="561095"/>
          </a:xfrm>
          <a:prstGeom prst="ellipse">
            <a:avLst/>
          </a:prstGeom>
          <a:solidFill>
            <a:srgbClr val="FF0000">
              <a:alpha val="52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0000"/>
                </a:solidFill>
              </a:rPr>
              <a:t>X</a:t>
            </a:r>
            <a:r>
              <a:rPr lang="en-US" sz="1400" b="1" baseline="-25000" dirty="0" err="1">
                <a:solidFill>
                  <a:srgbClr val="000000"/>
                </a:solidFill>
              </a:rPr>
              <a:t>tar</a:t>
            </a:r>
            <a:r>
              <a:rPr lang="en-US" sz="1400" b="1" baseline="-25000" dirty="0">
                <a:solidFill>
                  <a:srgbClr val="000000"/>
                </a:solidFill>
              </a:rPr>
              <a:t>,</a:t>
            </a:r>
            <a:r>
              <a:rPr lang="en-US" sz="1400" dirty="0"/>
              <a:t> </a:t>
            </a:r>
            <a:r>
              <a:rPr lang="en-US" sz="1400" baseline="-25000" dirty="0" err="1">
                <a:solidFill>
                  <a:schemeClr val="tx1"/>
                </a:solidFill>
              </a:rPr>
              <a:t>τ</a:t>
            </a:r>
            <a:endParaRPr lang="en-US" sz="1400" b="1" baseline="-25000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386671" y="4800012"/>
            <a:ext cx="2114873" cy="1764874"/>
            <a:chOff x="5386671" y="4800012"/>
            <a:chExt cx="2114873" cy="1764874"/>
          </a:xfrm>
          <a:effectLst/>
        </p:grpSpPr>
        <p:sp>
          <p:nvSpPr>
            <p:cNvPr id="23" name="Oval 22"/>
            <p:cNvSpPr/>
            <p:nvPr/>
          </p:nvSpPr>
          <p:spPr>
            <a:xfrm>
              <a:off x="5386671" y="4800012"/>
              <a:ext cx="2114873" cy="17648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>
              <p:extLst/>
            </p:nvPr>
          </p:nvGraphicFramePr>
          <p:xfrm>
            <a:off x="5663246" y="5789613"/>
            <a:ext cx="1057535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08" name="Equation" r:id="rId16" imgW="584200" imgH="215900" progId="Equation.3">
                    <p:embed/>
                  </p:oleObj>
                </mc:Choice>
                <mc:Fallback>
                  <p:oleObj name="Equation" r:id="rId16" imgW="584200" imgH="215900" progId="Equation.3">
                    <p:embed/>
                    <p:pic>
                      <p:nvPicPr>
                        <p:cNvPr id="35" name="Object 34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5663246" y="5789613"/>
                          <a:ext cx="1057535" cy="40322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2"/>
          <p:cNvGrpSpPr/>
          <p:nvPr/>
        </p:nvGrpSpPr>
        <p:grpSpPr>
          <a:xfrm>
            <a:off x="5327214" y="4296774"/>
            <a:ext cx="2804128" cy="1301795"/>
            <a:chOff x="7067143" y="1998071"/>
            <a:chExt cx="2804128" cy="1301795"/>
          </a:xfrm>
        </p:grpSpPr>
        <p:sp>
          <p:nvSpPr>
            <p:cNvPr id="31" name="Freeform 30"/>
            <p:cNvSpPr/>
            <p:nvPr/>
          </p:nvSpPr>
          <p:spPr>
            <a:xfrm>
              <a:off x="8918771" y="2531516"/>
              <a:ext cx="952500" cy="768350"/>
            </a:xfrm>
            <a:custGeom>
              <a:avLst/>
              <a:gdLst>
                <a:gd name="connsiteX0" fmla="*/ 0 w 952500"/>
                <a:gd name="connsiteY0" fmla="*/ 184150 h 768350"/>
                <a:gd name="connsiteX1" fmla="*/ 120650 w 952500"/>
                <a:gd name="connsiteY1" fmla="*/ 304800 h 768350"/>
                <a:gd name="connsiteX2" fmla="*/ 203200 w 952500"/>
                <a:gd name="connsiteY2" fmla="*/ 406400 h 768350"/>
                <a:gd name="connsiteX3" fmla="*/ 266700 w 952500"/>
                <a:gd name="connsiteY3" fmla="*/ 520700 h 768350"/>
                <a:gd name="connsiteX4" fmla="*/ 330200 w 952500"/>
                <a:gd name="connsiteY4" fmla="*/ 673100 h 768350"/>
                <a:gd name="connsiteX5" fmla="*/ 330200 w 952500"/>
                <a:gd name="connsiteY5" fmla="*/ 768350 h 768350"/>
                <a:gd name="connsiteX6" fmla="*/ 330200 w 952500"/>
                <a:gd name="connsiteY6" fmla="*/ 768350 h 768350"/>
                <a:gd name="connsiteX7" fmla="*/ 565150 w 952500"/>
                <a:gd name="connsiteY7" fmla="*/ 666750 h 768350"/>
                <a:gd name="connsiteX8" fmla="*/ 774700 w 952500"/>
                <a:gd name="connsiteY8" fmla="*/ 476250 h 768350"/>
                <a:gd name="connsiteX9" fmla="*/ 869950 w 952500"/>
                <a:gd name="connsiteY9" fmla="*/ 311150 h 768350"/>
                <a:gd name="connsiteX10" fmla="*/ 933450 w 952500"/>
                <a:gd name="connsiteY10" fmla="*/ 127000 h 768350"/>
                <a:gd name="connsiteX11" fmla="*/ 952500 w 952500"/>
                <a:gd name="connsiteY11" fmla="*/ 31750 h 768350"/>
                <a:gd name="connsiteX12" fmla="*/ 793750 w 952500"/>
                <a:gd name="connsiteY12" fmla="*/ 6350 h 768350"/>
                <a:gd name="connsiteX13" fmla="*/ 584200 w 952500"/>
                <a:gd name="connsiteY13" fmla="*/ 0 h 768350"/>
                <a:gd name="connsiteX14" fmla="*/ 387350 w 952500"/>
                <a:gd name="connsiteY14" fmla="*/ 25400 h 768350"/>
                <a:gd name="connsiteX15" fmla="*/ 241300 w 952500"/>
                <a:gd name="connsiteY15" fmla="*/ 57150 h 768350"/>
                <a:gd name="connsiteX16" fmla="*/ 107950 w 952500"/>
                <a:gd name="connsiteY16" fmla="*/ 114300 h 768350"/>
                <a:gd name="connsiteX17" fmla="*/ 0 w 952500"/>
                <a:gd name="connsiteY17" fmla="*/ 184150 h 76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2500" h="768350">
                  <a:moveTo>
                    <a:pt x="0" y="184150"/>
                  </a:moveTo>
                  <a:lnTo>
                    <a:pt x="120650" y="304800"/>
                  </a:lnTo>
                  <a:lnTo>
                    <a:pt x="203200" y="406400"/>
                  </a:lnTo>
                  <a:lnTo>
                    <a:pt x="266700" y="520700"/>
                  </a:lnTo>
                  <a:lnTo>
                    <a:pt x="330200" y="673100"/>
                  </a:lnTo>
                  <a:lnTo>
                    <a:pt x="330200" y="768350"/>
                  </a:lnTo>
                  <a:lnTo>
                    <a:pt x="330200" y="768350"/>
                  </a:lnTo>
                  <a:lnTo>
                    <a:pt x="565150" y="666750"/>
                  </a:lnTo>
                  <a:lnTo>
                    <a:pt x="774700" y="476250"/>
                  </a:lnTo>
                  <a:lnTo>
                    <a:pt x="869950" y="311150"/>
                  </a:lnTo>
                  <a:lnTo>
                    <a:pt x="933450" y="127000"/>
                  </a:lnTo>
                  <a:lnTo>
                    <a:pt x="952500" y="31750"/>
                  </a:lnTo>
                  <a:lnTo>
                    <a:pt x="793750" y="6350"/>
                  </a:lnTo>
                  <a:lnTo>
                    <a:pt x="584200" y="0"/>
                  </a:lnTo>
                  <a:lnTo>
                    <a:pt x="387350" y="25400"/>
                  </a:lnTo>
                  <a:lnTo>
                    <a:pt x="241300" y="57150"/>
                  </a:lnTo>
                  <a:lnTo>
                    <a:pt x="107950" y="114300"/>
                  </a:lnTo>
                  <a:lnTo>
                    <a:pt x="0" y="184150"/>
                  </a:lnTo>
                  <a:close/>
                </a:path>
              </a:pathLst>
            </a:custGeom>
            <a:solidFill>
              <a:schemeClr val="accent3"/>
            </a:solidFill>
            <a:ln w="285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7067143" y="1998071"/>
              <a:ext cx="2417751" cy="65115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/>
          <p:cNvSpPr/>
          <p:nvPr/>
        </p:nvSpPr>
        <p:spPr>
          <a:xfrm>
            <a:off x="6772442" y="4829961"/>
            <a:ext cx="1365250" cy="876300"/>
          </a:xfrm>
          <a:custGeom>
            <a:avLst/>
            <a:gdLst>
              <a:gd name="connsiteX0" fmla="*/ 0 w 1365250"/>
              <a:gd name="connsiteY0" fmla="*/ 825500 h 876300"/>
              <a:gd name="connsiteX1" fmla="*/ 323850 w 1365250"/>
              <a:gd name="connsiteY1" fmla="*/ 876300 h 876300"/>
              <a:gd name="connsiteX2" fmla="*/ 609600 w 1365250"/>
              <a:gd name="connsiteY2" fmla="*/ 844550 h 876300"/>
              <a:gd name="connsiteX3" fmla="*/ 857250 w 1365250"/>
              <a:gd name="connsiteY3" fmla="*/ 755650 h 876300"/>
              <a:gd name="connsiteX4" fmla="*/ 977900 w 1365250"/>
              <a:gd name="connsiteY4" fmla="*/ 673100 h 876300"/>
              <a:gd name="connsiteX5" fmla="*/ 1149350 w 1365250"/>
              <a:gd name="connsiteY5" fmla="*/ 539750 h 876300"/>
              <a:gd name="connsiteX6" fmla="*/ 1282700 w 1365250"/>
              <a:gd name="connsiteY6" fmla="*/ 336550 h 876300"/>
              <a:gd name="connsiteX7" fmla="*/ 1346200 w 1365250"/>
              <a:gd name="connsiteY7" fmla="*/ 146050 h 876300"/>
              <a:gd name="connsiteX8" fmla="*/ 1365250 w 1365250"/>
              <a:gd name="connsiteY8" fmla="*/ 38100 h 876300"/>
              <a:gd name="connsiteX9" fmla="*/ 1136650 w 1365250"/>
              <a:gd name="connsiteY9" fmla="*/ 0 h 876300"/>
              <a:gd name="connsiteX10" fmla="*/ 819150 w 1365250"/>
              <a:gd name="connsiteY10" fmla="*/ 12700 h 876300"/>
              <a:gd name="connsiteX11" fmla="*/ 635000 w 1365250"/>
              <a:gd name="connsiteY11" fmla="*/ 63500 h 876300"/>
              <a:gd name="connsiteX12" fmla="*/ 393700 w 1365250"/>
              <a:gd name="connsiteY12" fmla="*/ 165100 h 876300"/>
              <a:gd name="connsiteX13" fmla="*/ 228600 w 1365250"/>
              <a:gd name="connsiteY13" fmla="*/ 330200 h 876300"/>
              <a:gd name="connsiteX14" fmla="*/ 82550 w 1365250"/>
              <a:gd name="connsiteY14" fmla="*/ 527050 h 876300"/>
              <a:gd name="connsiteX15" fmla="*/ 31750 w 1365250"/>
              <a:gd name="connsiteY15" fmla="*/ 679450 h 876300"/>
              <a:gd name="connsiteX16" fmla="*/ 0 w 1365250"/>
              <a:gd name="connsiteY16" fmla="*/ 8255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65250" h="876300">
                <a:moveTo>
                  <a:pt x="0" y="825500"/>
                </a:moveTo>
                <a:lnTo>
                  <a:pt x="323850" y="876300"/>
                </a:lnTo>
                <a:lnTo>
                  <a:pt x="609600" y="844550"/>
                </a:lnTo>
                <a:lnTo>
                  <a:pt x="857250" y="755650"/>
                </a:lnTo>
                <a:lnTo>
                  <a:pt x="977900" y="673100"/>
                </a:lnTo>
                <a:lnTo>
                  <a:pt x="1149350" y="539750"/>
                </a:lnTo>
                <a:lnTo>
                  <a:pt x="1282700" y="336550"/>
                </a:lnTo>
                <a:lnTo>
                  <a:pt x="1346200" y="146050"/>
                </a:lnTo>
                <a:lnTo>
                  <a:pt x="1365250" y="38100"/>
                </a:lnTo>
                <a:lnTo>
                  <a:pt x="1136650" y="0"/>
                </a:lnTo>
                <a:lnTo>
                  <a:pt x="819150" y="12700"/>
                </a:lnTo>
                <a:lnTo>
                  <a:pt x="635000" y="63500"/>
                </a:lnTo>
                <a:lnTo>
                  <a:pt x="393700" y="165100"/>
                </a:lnTo>
                <a:lnTo>
                  <a:pt x="228600" y="330200"/>
                </a:lnTo>
                <a:lnTo>
                  <a:pt x="82550" y="527050"/>
                </a:lnTo>
                <a:lnTo>
                  <a:pt x="31750" y="679450"/>
                </a:lnTo>
                <a:lnTo>
                  <a:pt x="0" y="825500"/>
                </a:lnTo>
                <a:close/>
              </a:path>
            </a:pathLst>
          </a:custGeom>
          <a:solidFill>
            <a:srgbClr val="9BBB59"/>
          </a:solidFill>
          <a:ln w="57150" cmpd="sng"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238847" y="3708529"/>
            <a:ext cx="2262697" cy="156538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323941" y="2134691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node 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23941" y="3668366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entropy view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553714" y="3668366"/>
            <a:ext cx="320928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26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  <p:bldP spid="34" grpId="0" animBg="1"/>
      <p:bldP spid="27" grpId="0"/>
      <p:bldP spid="54" grpId="0"/>
      <p:bldP spid="46" grpId="0" animBg="1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74638"/>
            <a:ext cx="84201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transfer entropy measures “reduction-of-reduction” in uncertainty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199" y="1538069"/>
            <a:ext cx="865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lagged mutual information: </a:t>
            </a:r>
            <a:r>
              <a:rPr lang="en-US" dirty="0"/>
              <a:t>the future of Y is statistically dependent on the past of X.  However, can we already determine Y based on its own past?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200248"/>
              </p:ext>
            </p:extLst>
          </p:nvPr>
        </p:nvGraphicFramePr>
        <p:xfrm>
          <a:off x="387776" y="2459611"/>
          <a:ext cx="6126163" cy="927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Equation" r:id="rId3" imgW="3517900" imgH="495300" progId="Equation.3">
                  <p:embed/>
                </p:oleObj>
              </mc:Choice>
              <mc:Fallback>
                <p:oleObj name="Equation" r:id="rId3" imgW="35179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776" y="2459611"/>
                        <a:ext cx="6126163" cy="92723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13939" y="2463515"/>
            <a:ext cx="254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X doesn’t further reduce uncertainty of Y, T(X</a:t>
            </a:r>
            <a:r>
              <a:rPr lang="en-US" dirty="0">
                <a:sym typeface="Wingdings"/>
              </a:rPr>
              <a:t>Y)=0.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199" y="3395113"/>
            <a:ext cx="601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 times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τ</a:t>
            </a:r>
            <a:r>
              <a:rPr lang="en-US" baseline="-25000" dirty="0" err="1"/>
              <a:t>y</a:t>
            </a:r>
            <a:r>
              <a:rPr lang="en-US" dirty="0"/>
              <a:t>: lag that reduces the uncertainty of Y(t) 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τ</a:t>
            </a:r>
            <a:r>
              <a:rPr lang="en-US" baseline="-25000" dirty="0" err="1"/>
              <a:t>x</a:t>
            </a:r>
            <a:r>
              <a:rPr lang="en-US" dirty="0"/>
              <a:t>: X(t-</a:t>
            </a:r>
            <a:r>
              <a:rPr lang="en-US" dirty="0" err="1"/>
              <a:t>τ</a:t>
            </a:r>
            <a:r>
              <a:rPr lang="en-US" baseline="-25000" dirty="0" err="1"/>
              <a:t>x</a:t>
            </a:r>
            <a:r>
              <a:rPr lang="en-US" dirty="0"/>
              <a:t>) might further reduce the uncertainty of Y(t)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255948" y="3162302"/>
            <a:ext cx="395052" cy="4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55948" y="3162301"/>
            <a:ext cx="763352" cy="4584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019299" y="4343473"/>
            <a:ext cx="4792103" cy="2463988"/>
            <a:chOff x="5080133" y="4172379"/>
            <a:chExt cx="4792103" cy="2463988"/>
          </a:xfrm>
        </p:grpSpPr>
        <p:sp>
          <p:nvSpPr>
            <p:cNvPr id="8" name="TextBox 7"/>
            <p:cNvSpPr txBox="1"/>
            <p:nvPr/>
          </p:nvSpPr>
          <p:spPr>
            <a:xfrm>
              <a:off x="8956601" y="5436038"/>
              <a:ext cx="9156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 Black"/>
                  <a:cs typeface="Arial Black"/>
                </a:rPr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80133" y="5311786"/>
              <a:ext cx="90286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 Black"/>
                  <a:cs typeface="Arial Black"/>
                </a:rPr>
                <a:t>Y</a:t>
              </a:r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5848369" y="4172379"/>
              <a:ext cx="2446843" cy="1142453"/>
            </a:xfrm>
            <a:prstGeom prst="wedgeRoundRectCallout">
              <a:avLst>
                <a:gd name="adj1" fmla="val -48912"/>
                <a:gd name="adj2" fmla="val 100431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don’t even need you, X. Our statistical dependency means nothing to me!</a:t>
              </a:r>
            </a:p>
          </p:txBody>
        </p:sp>
        <p:sp>
          <p:nvSpPr>
            <p:cNvPr id="13" name="Rounded Rectangular Callout 12"/>
            <p:cNvSpPr/>
            <p:nvPr/>
          </p:nvSpPr>
          <p:spPr>
            <a:xfrm>
              <a:off x="8029651" y="5205372"/>
              <a:ext cx="809683" cy="548807"/>
            </a:xfrm>
            <a:prstGeom prst="wedgeRoundRectCallout">
              <a:avLst>
                <a:gd name="adj1" fmla="val 44521"/>
                <a:gd name="adj2" fmla="val 77471"/>
                <a:gd name="adj3" fmla="val 16667"/>
              </a:avLst>
            </a:prstGeom>
            <a:solidFill>
              <a:srgbClr val="8EB4E3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ym typeface="Wingdings"/>
                </a:rPr>
                <a:t></a:t>
              </a:r>
              <a:r>
                <a:rPr lang="en-US" dirty="0">
                  <a:sym typeface="Wingdings"/>
                </a:rPr>
                <a:t> 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66700" y="5316597"/>
            <a:ext cx="1752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…Last episode, we learned that T(X </a:t>
            </a:r>
            <a:r>
              <a:rPr lang="en-US" i="1" dirty="0">
                <a:sym typeface="Wingdings"/>
              </a:rPr>
              <a:t> Y) = 0</a:t>
            </a:r>
            <a:endParaRPr lang="en-US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5890833" y="4015540"/>
            <a:ext cx="3163106" cy="1559927"/>
            <a:chOff x="1339592" y="4560492"/>
            <a:chExt cx="5126697" cy="2140206"/>
          </a:xfrm>
        </p:grpSpPr>
        <p:pic>
          <p:nvPicPr>
            <p:cNvPr id="16" name="Picture 15" descr="Data_illustration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2" r="6782"/>
            <a:stretch/>
          </p:blipFill>
          <p:spPr>
            <a:xfrm>
              <a:off x="1339592" y="4560492"/>
              <a:ext cx="5126697" cy="2140206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5158437" y="5876533"/>
              <a:ext cx="359700" cy="408090"/>
            </a:xfrm>
            <a:prstGeom prst="ellipse">
              <a:avLst/>
            </a:prstGeom>
            <a:no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243160" y="4799338"/>
              <a:ext cx="341176" cy="359952"/>
            </a:xfrm>
            <a:prstGeom prst="ellipse">
              <a:avLst/>
            </a:prstGeom>
            <a:no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658902" y="5315703"/>
              <a:ext cx="341176" cy="359952"/>
            </a:xfrm>
            <a:prstGeom prst="ellipse">
              <a:avLst/>
            </a:prstGeom>
            <a:no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584336" y="4984750"/>
              <a:ext cx="2074566" cy="49530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435977" y="5632450"/>
              <a:ext cx="271489" cy="355210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dot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943517" y="5911460"/>
              <a:ext cx="373465" cy="279790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dot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445000" y="6284623"/>
              <a:ext cx="311150" cy="115045"/>
            </a:xfrm>
            <a:prstGeom prst="straightConnector1">
              <a:avLst/>
            </a:prstGeom>
            <a:ln>
              <a:solidFill>
                <a:srgbClr val="C0504D"/>
              </a:solidFill>
              <a:prstDash val="dot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4933950" y="6146801"/>
              <a:ext cx="311150" cy="184149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dot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479967" y="5376639"/>
              <a:ext cx="317333" cy="363761"/>
            </a:xfrm>
            <a:prstGeom prst="straightConnector1">
              <a:avLst/>
            </a:prstGeom>
            <a:ln>
              <a:solidFill>
                <a:schemeClr val="accent2"/>
              </a:solidFill>
              <a:prstDash val="dot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5955380" y="3786714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illustration 1: time series view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6700" y="4668836"/>
            <a:ext cx="21301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illustration 2: </a:t>
            </a:r>
          </a:p>
          <a:p>
            <a:r>
              <a:rPr lang="en-US" sz="1600" b="1" dirty="0"/>
              <a:t>soap opera view</a:t>
            </a:r>
          </a:p>
        </p:txBody>
      </p:sp>
    </p:spTree>
    <p:extLst>
      <p:ext uri="{BB962C8B-B14F-4D97-AF65-F5344CB8AC3E}">
        <p14:creationId xmlns:p14="http://schemas.microsoft.com/office/powerpoint/2010/main" val="26157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  <p:bldP spid="18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B86FA-455C-EE4B-8CD4-EE3120906455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54155" y="2776115"/>
            <a:ext cx="738844" cy="5610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0000"/>
                </a:solidFill>
              </a:rPr>
              <a:t>X</a:t>
            </a:r>
            <a:r>
              <a:rPr lang="en-US" sz="1400" b="1" baseline="-25000" dirty="0" err="1">
                <a:solidFill>
                  <a:srgbClr val="000000"/>
                </a:solidFill>
              </a:rPr>
              <a:t>tar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46512" y="2028809"/>
            <a:ext cx="593995" cy="561095"/>
          </a:xfrm>
          <a:prstGeom prst="ellipse">
            <a:avLst/>
          </a:prstGeom>
          <a:solidFill>
            <a:srgbClr val="28C9F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X</a:t>
            </a:r>
            <a:r>
              <a:rPr lang="en-US" sz="1400" b="1" baseline="-25000" dirty="0">
                <a:solidFill>
                  <a:schemeClr val="tx1"/>
                </a:solidFill>
              </a:rPr>
              <a:t>s1</a:t>
            </a:r>
          </a:p>
        </p:txBody>
      </p:sp>
      <p:cxnSp>
        <p:nvCxnSpPr>
          <p:cNvPr id="7" name="Straight Arrow Connector 6"/>
          <p:cNvCxnSpPr>
            <a:stCxn id="7" idx="5"/>
            <a:endCxn id="6" idx="1"/>
          </p:cNvCxnSpPr>
          <p:nvPr/>
        </p:nvCxnSpPr>
        <p:spPr>
          <a:xfrm>
            <a:off x="953518" y="2507734"/>
            <a:ext cx="808839" cy="35055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76754" y="2239524"/>
            <a:ext cx="48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τ</a:t>
            </a:r>
            <a:r>
              <a:rPr lang="en-US" baseline="-25000" dirty="0"/>
              <a:t>s1</a:t>
            </a:r>
          </a:p>
        </p:txBody>
      </p:sp>
      <p:sp>
        <p:nvSpPr>
          <p:cNvPr id="9" name="Oval 8"/>
          <p:cNvSpPr/>
          <p:nvPr/>
        </p:nvSpPr>
        <p:spPr>
          <a:xfrm>
            <a:off x="3177906" y="2023535"/>
            <a:ext cx="593995" cy="561095"/>
          </a:xfrm>
          <a:prstGeom prst="ellipse">
            <a:avLst/>
          </a:prstGeom>
          <a:solidFill>
            <a:srgbClr val="28C9F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X</a:t>
            </a:r>
            <a:r>
              <a:rPr lang="en-US" sz="1400" b="1" baseline="-25000" dirty="0">
                <a:solidFill>
                  <a:schemeClr val="tx1"/>
                </a:solidFill>
              </a:rPr>
              <a:t>s2</a:t>
            </a:r>
          </a:p>
        </p:txBody>
      </p:sp>
      <p:cxnSp>
        <p:nvCxnSpPr>
          <p:cNvPr id="10" name="Straight Arrow Connector 9"/>
          <p:cNvCxnSpPr>
            <a:stCxn id="10" idx="3"/>
            <a:endCxn id="6" idx="7"/>
          </p:cNvCxnSpPr>
          <p:nvPr/>
        </p:nvCxnSpPr>
        <p:spPr>
          <a:xfrm flipH="1">
            <a:off x="2284798" y="2502460"/>
            <a:ext cx="980096" cy="35582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9638" y="2235989"/>
            <a:ext cx="52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τ</a:t>
            </a:r>
            <a:r>
              <a:rPr lang="en-US" baseline="-25000" dirty="0"/>
              <a:t>s2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4862" y="330690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entropy: uncertainty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80270" y="3704661"/>
          <a:ext cx="3512967" cy="4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33" name="Equation" r:id="rId5" imgW="1968500" imgH="279400" progId="Equation.3">
                  <p:embed/>
                </p:oleObj>
              </mc:Choice>
              <mc:Fallback>
                <p:oleObj name="Equation" r:id="rId5" imgW="1968500" imgH="279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0270" y="3704661"/>
                        <a:ext cx="3512967" cy="49693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203837" y="4554048"/>
          <a:ext cx="44037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34" name="Equation" r:id="rId7" imgW="2146300" imgH="215900" progId="Equation.3">
                  <p:embed/>
                </p:oleObj>
              </mc:Choice>
              <mc:Fallback>
                <p:oleObj name="Equation" r:id="rId7" imgW="2146300" imgH="215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3837" y="4554048"/>
                        <a:ext cx="4403725" cy="4476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53667" y="4201599"/>
            <a:ext cx="509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(lagged) mutual information: reduced uncertainty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3667" y="5120266"/>
            <a:ext cx="509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mutual information: more reduced uncertainty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191137" y="5465776"/>
          <a:ext cx="53260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35" name="Equation" r:id="rId9" imgW="2794000" imgH="215900" progId="Equation.3">
                  <p:embed/>
                </p:oleObj>
              </mc:Choice>
              <mc:Fallback>
                <p:oleObj name="Equation" r:id="rId9" imgW="2794000" imgH="2159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1137" y="5465776"/>
                        <a:ext cx="5326063" cy="4445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542601" y="4857029"/>
            <a:ext cx="362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ym typeface="Wingdings"/>
              </a:rPr>
              <a:t>a joint link!</a:t>
            </a:r>
          </a:p>
          <a:p>
            <a:pPr algn="ctr"/>
            <a:r>
              <a:rPr lang="en-US" sz="2400" dirty="0">
                <a:sym typeface="Wingdings"/>
              </a:rPr>
              <a:t>but what is this “made of”?</a:t>
            </a:r>
          </a:p>
        </p:txBody>
      </p:sp>
      <p:pic>
        <p:nvPicPr>
          <p:cNvPr id="21" name="Picture 20" descr="Fig_venn_prefull.eps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8" r="19418" b="5947"/>
          <a:stretch/>
        </p:blipFill>
        <p:spPr>
          <a:xfrm>
            <a:off x="5023218" y="1717120"/>
            <a:ext cx="4205527" cy="3114718"/>
          </a:xfrm>
          <a:prstGeom prst="rect">
            <a:avLst/>
          </a:prstGeom>
        </p:spPr>
      </p:pic>
      <p:pic>
        <p:nvPicPr>
          <p:cNvPr id="22" name="Picture 21" descr="Venn_TotalI_segment.eps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25" b="29747"/>
          <a:stretch/>
        </p:blipFill>
        <p:spPr>
          <a:xfrm>
            <a:off x="5745067" y="2320559"/>
            <a:ext cx="2584776" cy="1480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5634"/>
            <a:ext cx="9169400" cy="857250"/>
          </a:xfrm>
        </p:spPr>
        <p:txBody>
          <a:bodyPr>
            <a:noAutofit/>
          </a:bodyPr>
          <a:lstStyle/>
          <a:p>
            <a:r>
              <a:rPr lang="en-US" sz="4000" dirty="0"/>
              <a:t>total mutual information is a “joint link” from two sources to a target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102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37"/>
    </mc:Choice>
    <mc:Fallback xmlns="">
      <p:transition spd="slow" advTm="33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20|3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7.6|0.4|0.7|0.3|0.5|0.3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|0.4|0.4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7.1|34.8|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1|0.9|2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7|9.4|8.3|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28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13541</TotalTime>
  <Words>3082</Words>
  <Application>Microsoft Macintosh PowerPoint</Application>
  <PresentationFormat>On-screen Show (4:3)</PresentationFormat>
  <Paragraphs>428</Paragraphs>
  <Slides>50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Arial Black</vt:lpstr>
      <vt:lpstr>Calibri</vt:lpstr>
      <vt:lpstr>Wingdings</vt:lpstr>
      <vt:lpstr>Office Theme</vt:lpstr>
      <vt:lpstr>Equation</vt:lpstr>
      <vt:lpstr>Temporal Information Partitioning Networks (TIPNets)</vt:lpstr>
      <vt:lpstr>the world is full of complex networks</vt:lpstr>
      <vt:lpstr>observations enable partial reconstructions</vt:lpstr>
      <vt:lpstr>for example, we can consider an ecohydrologic system as a network of interactions</vt:lpstr>
      <vt:lpstr>luckily, we are floating on a sea of data</vt:lpstr>
      <vt:lpstr>we consider a process network in which nodes are time series</vt:lpstr>
      <vt:lpstr>we capture time dependencies using information theory</vt:lpstr>
      <vt:lpstr>transfer entropy measures “reduction-of-reduction” in uncertainty</vt:lpstr>
      <vt:lpstr>total mutual information is a “joint link” from two sources to a target</vt:lpstr>
      <vt:lpstr>information can be partitioned</vt:lpstr>
      <vt:lpstr>note: information can be partitioned for more than just 2 sources</vt:lpstr>
      <vt:lpstr>information can be partitioned</vt:lpstr>
      <vt:lpstr>how to compute redundancy is open to interpretation</vt:lpstr>
      <vt:lpstr>Rs allows for detection of multiple unique components: a die rolling example</vt:lpstr>
      <vt:lpstr>Rs works well for environmental signals that represent different processes</vt:lpstr>
      <vt:lpstr>time for some logistics</vt:lpstr>
      <vt:lpstr>there are many ways to estimate a pdf from data…</vt:lpstr>
      <vt:lpstr>before computing a pdf, there are also many things we might want to do to prepare our data…</vt:lpstr>
      <vt:lpstr>TIPNet: a Matlab GUI</vt:lpstr>
      <vt:lpstr>TIPNet GUI: loading or generating a dataset</vt:lpstr>
      <vt:lpstr>TIPNet GUI: data pre-processing options</vt:lpstr>
      <vt:lpstr>TIPNet GUI: data pre-processing options</vt:lpstr>
      <vt:lpstr>TIPNet GUI: data pre-processing options</vt:lpstr>
      <vt:lpstr>so you have beautiful data, now what?</vt:lpstr>
      <vt:lpstr>bin scheme: local vs global</vt:lpstr>
      <vt:lpstr>TIPNet GUI: pdf options</vt:lpstr>
      <vt:lpstr>TIPNet GUI: pdf options</vt:lpstr>
      <vt:lpstr>side note: there are other pdf estimation issues for real data</vt:lpstr>
      <vt:lpstr>now it’s time to circle back and think about the “network” part of TIPNet</vt:lpstr>
      <vt:lpstr>PowerPoint Presentation</vt:lpstr>
      <vt:lpstr>TIPNet defines a U,R,S value for each sourcetarget relationship </vt:lpstr>
      <vt:lpstr>transfer entropy can be re-interpreted as: uniqueness + synergy</vt:lpstr>
      <vt:lpstr>TIPNet GUI: network options</vt:lpstr>
      <vt:lpstr>we use shuffled surrogates to test for statistical significance</vt:lpstr>
      <vt:lpstr>statistical significance continued….</vt:lpstr>
      <vt:lpstr>TIPNet outputs:  all the information measures</vt:lpstr>
      <vt:lpstr>TIPNet GUI: result viewer</vt:lpstr>
      <vt:lpstr>TIPNet GUI: result viewer</vt:lpstr>
      <vt:lpstr>caveat on result viewer</vt:lpstr>
      <vt:lpstr>example uses of  TIPNet measures  (if not the actual GUI) </vt:lpstr>
      <vt:lpstr>example 1: Sangamon weather station data</vt:lpstr>
      <vt:lpstr>information strength and type change between time windows</vt:lpstr>
      <vt:lpstr>example 2: Sangamon weather station process network</vt:lpstr>
      <vt:lpstr>example 3: connectivity changes during the California drought at flux tower sites</vt:lpstr>
      <vt:lpstr>example 3 continued: network measures vs. changes in fluxes</vt:lpstr>
      <vt:lpstr>example 4: data-model relationships</vt:lpstr>
      <vt:lpstr>PowerPoint Presentation</vt:lpstr>
      <vt:lpstr>most links for dynamic cases</vt:lpstr>
      <vt:lpstr>other ways to analyze networks</vt:lpstr>
      <vt:lpstr>PowerPoint Presentation</vt:lpstr>
    </vt:vector>
  </TitlesOfParts>
  <Company>University of Ilinois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CEE 598: Nonlinear Hydro</dc:title>
  <dc:creator>Allison Goodwell</dc:creator>
  <cp:lastModifiedBy>Goodwell, Allison E</cp:lastModifiedBy>
  <cp:revision>221</cp:revision>
  <dcterms:created xsi:type="dcterms:W3CDTF">2016-02-13T20:27:45Z</dcterms:created>
  <dcterms:modified xsi:type="dcterms:W3CDTF">2018-05-11T18:17:19Z</dcterms:modified>
</cp:coreProperties>
</file>